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90" r:id="rId1"/>
  </p:sldMasterIdLst>
  <p:notesMasterIdLst>
    <p:notesMasterId r:id="rId20"/>
  </p:notesMasterIdLst>
  <p:sldIdLst>
    <p:sldId id="256" r:id="rId2"/>
    <p:sldId id="258" r:id="rId3"/>
    <p:sldId id="276" r:id="rId4"/>
    <p:sldId id="260" r:id="rId5"/>
    <p:sldId id="277" r:id="rId6"/>
    <p:sldId id="270" r:id="rId7"/>
    <p:sldId id="261" r:id="rId8"/>
    <p:sldId id="274" r:id="rId9"/>
    <p:sldId id="282" r:id="rId10"/>
    <p:sldId id="264" r:id="rId11"/>
    <p:sldId id="271" r:id="rId12"/>
    <p:sldId id="279" r:id="rId13"/>
    <p:sldId id="280" r:id="rId14"/>
    <p:sldId id="284" r:id="rId15"/>
    <p:sldId id="283" r:id="rId16"/>
    <p:sldId id="272" r:id="rId17"/>
    <p:sldId id="273"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S" initials="S" lastIdx="4" clrIdx="0">
    <p:extLst>
      <p:ext uri="{19B8F6BF-5375-455C-9EA6-DF929625EA0E}">
        <p15:presenceInfo xmlns:p15="http://schemas.microsoft.com/office/powerpoint/2012/main" userId="S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A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2720" autoAdjust="0"/>
  </p:normalViewPr>
  <p:slideViewPr>
    <p:cSldViewPr snapToGrid="0">
      <p:cViewPr varScale="1">
        <p:scale>
          <a:sx n="70" d="100"/>
          <a:sy n="70" d="100"/>
        </p:scale>
        <p:origin x="107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ORS SCORES</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34925" cap="rnd">
              <a:solidFill>
                <a:schemeClr val="accent1"/>
              </a:solidFill>
              <a:round/>
            </a:ln>
            <a:effectLst>
              <a:outerShdw blurRad="50800" dist="38100" dir="2700000" algn="ctr" rotWithShape="0">
                <a:srgbClr val="000000">
                  <a:alpha val="60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Sheet1!$A$2:$A$13</c:f>
              <c:strCache>
                <c:ptCount val="12"/>
                <c:pt idx="0">
                  <c:v>Jan.29</c:v>
                </c:pt>
                <c:pt idx="1">
                  <c:v>Feb.6</c:v>
                </c:pt>
                <c:pt idx="2">
                  <c:v>Feb.22</c:v>
                </c:pt>
                <c:pt idx="3">
                  <c:v>Feb.28</c:v>
                </c:pt>
                <c:pt idx="4">
                  <c:v>Mar.7</c:v>
                </c:pt>
                <c:pt idx="5">
                  <c:v>Mar.15</c:v>
                </c:pt>
                <c:pt idx="6">
                  <c:v>Mar.21</c:v>
                </c:pt>
                <c:pt idx="7">
                  <c:v>Mar.31</c:v>
                </c:pt>
                <c:pt idx="8">
                  <c:v>Apr.11</c:v>
                </c:pt>
                <c:pt idx="9">
                  <c:v>Apr.21</c:v>
                </c:pt>
                <c:pt idx="10">
                  <c:v>May.8</c:v>
                </c:pt>
                <c:pt idx="11">
                  <c:v>May.15</c:v>
                </c:pt>
              </c:strCache>
            </c:strRef>
          </c:cat>
          <c:val>
            <c:numRef>
              <c:f>Sheet1!$B$2:$B$13</c:f>
              <c:numCache>
                <c:formatCode>General</c:formatCode>
                <c:ptCount val="12"/>
                <c:pt idx="0">
                  <c:v>8.5</c:v>
                </c:pt>
                <c:pt idx="1">
                  <c:v>16</c:v>
                </c:pt>
                <c:pt idx="2">
                  <c:v>26.8</c:v>
                </c:pt>
                <c:pt idx="3">
                  <c:v>24.6</c:v>
                </c:pt>
                <c:pt idx="4">
                  <c:v>17.5</c:v>
                </c:pt>
                <c:pt idx="5">
                  <c:v>14.8</c:v>
                </c:pt>
                <c:pt idx="6">
                  <c:v>14.6</c:v>
                </c:pt>
                <c:pt idx="7">
                  <c:v>26.6</c:v>
                </c:pt>
                <c:pt idx="8">
                  <c:v>26.3</c:v>
                </c:pt>
                <c:pt idx="9">
                  <c:v>27.5</c:v>
                </c:pt>
                <c:pt idx="10">
                  <c:v>34.700000000000003</c:v>
                </c:pt>
                <c:pt idx="11">
                  <c:v>36.200000000000003</c:v>
                </c:pt>
              </c:numCache>
            </c:numRef>
          </c:val>
          <c:smooth val="0"/>
        </c:ser>
        <c:dLbls>
          <c:dLblPos val="ctr"/>
          <c:showLegendKey val="0"/>
          <c:showVal val="1"/>
          <c:showCatName val="0"/>
          <c:showSerName val="0"/>
          <c:showPercent val="0"/>
          <c:showBubbleSize val="0"/>
        </c:dLbls>
        <c:smooth val="0"/>
        <c:axId val="306210544"/>
        <c:axId val="306210936"/>
      </c:lineChart>
      <c:catAx>
        <c:axId val="30621054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6210936"/>
        <c:crosses val="autoZero"/>
        <c:auto val="1"/>
        <c:lblAlgn val="ctr"/>
        <c:lblOffset val="100"/>
        <c:noMultiLvlLbl val="0"/>
      </c:catAx>
      <c:valAx>
        <c:axId val="30621093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621054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04E0B-E133-4578-B1A1-2B43D7161C68}" type="datetimeFigureOut">
              <a:rPr lang="en-US" smtClean="0"/>
              <a:t>6/21/2018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0EBCF-C6A4-47F1-8B1F-FE026A31CBF5}" type="slidenum">
              <a:rPr lang="en-US" smtClean="0"/>
              <a:t>‹#›</a:t>
            </a:fld>
            <a:endParaRPr lang="en-US"/>
          </a:p>
        </p:txBody>
      </p:sp>
    </p:spTree>
    <p:extLst>
      <p:ext uri="{BB962C8B-B14F-4D97-AF65-F5344CB8AC3E}">
        <p14:creationId xmlns:p14="http://schemas.microsoft.com/office/powerpoint/2010/main" val="39545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working with children and youth since 1994, and since 2005 </a:t>
            </a:r>
            <a:r>
              <a:rPr lang="en-US" dirty="0" smtClean="0"/>
              <a:t>working </a:t>
            </a:r>
            <a:r>
              <a:rPr lang="en-US" dirty="0" smtClean="0"/>
              <a:t>closely with ASD children and youth as a counselor / art therapist, with the primary goals to improve Emotional Regulation (ER)</a:t>
            </a:r>
            <a:r>
              <a:rPr lang="en-US" baseline="0" dirty="0" smtClean="0"/>
              <a:t>  BUT, </a:t>
            </a:r>
            <a:r>
              <a:rPr lang="en-US" dirty="0" smtClean="0"/>
              <a:t>his objective proved difficult – along with the relational challenges inherent with autism, we are often dealing with symptoms of anxiety, low frustration tolerance, impulsiveness, and reactivity. </a:t>
            </a:r>
          </a:p>
          <a:p>
            <a:r>
              <a:rPr lang="en-US" dirty="0" smtClean="0"/>
              <a:t>The combined effect made working to improve ER difficult for ASD youth. </a:t>
            </a:r>
            <a:r>
              <a:rPr lang="en-US" baseline="0" dirty="0" smtClean="0"/>
              <a:t>  </a:t>
            </a:r>
            <a:endParaRPr lang="en-US" dirty="0" smtClean="0"/>
          </a:p>
          <a:p>
            <a:endParaRPr lang="en-US" dirty="0" smtClean="0"/>
          </a:p>
          <a:p>
            <a:r>
              <a:rPr lang="en-US" dirty="0" smtClean="0"/>
              <a:t>I discovered </a:t>
            </a:r>
            <a:r>
              <a:rPr lang="en-US" dirty="0" err="1" smtClean="0"/>
              <a:t>NeurOptimal</a:t>
            </a:r>
            <a:r>
              <a:rPr lang="en-US" baseline="0" dirty="0" smtClean="0"/>
              <a:t> in 2009 and began using it in my work in 2010. </a:t>
            </a:r>
          </a:p>
          <a:p>
            <a:r>
              <a:rPr lang="en-US" baseline="0" dirty="0" smtClean="0"/>
              <a:t>I joined SOS Children’s Village in 2013 with the goal of creating a NFB based program for autism.  SOS BC had been using </a:t>
            </a:r>
            <a:r>
              <a:rPr lang="en-US" baseline="0" dirty="0" err="1" smtClean="0"/>
              <a:t>Zengar</a:t>
            </a:r>
            <a:r>
              <a:rPr lang="en-US" baseline="0" dirty="0" smtClean="0"/>
              <a:t> neurofeedback systems since 2006 to address trauma with foster children. </a:t>
            </a:r>
          </a:p>
          <a:p>
            <a:r>
              <a:rPr lang="en-US" baseline="0" dirty="0" smtClean="0"/>
              <a:t>In 2015, </a:t>
            </a:r>
            <a:r>
              <a:rPr lang="en-US" baseline="0" dirty="0" err="1" smtClean="0"/>
              <a:t>Dr.Lise</a:t>
            </a:r>
            <a:r>
              <a:rPr lang="en-US" baseline="0" dirty="0" smtClean="0"/>
              <a:t> </a:t>
            </a:r>
            <a:r>
              <a:rPr lang="en-US" baseline="0" dirty="0" smtClean="0"/>
              <a:t>Delong joined SOS BC as Clinical Director and became my mentor and good friend.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2</a:t>
            </a:fld>
            <a:endParaRPr lang="en-US"/>
          </a:p>
        </p:txBody>
      </p:sp>
    </p:spTree>
    <p:extLst>
      <p:ext uri="{BB962C8B-B14F-4D97-AF65-F5344CB8AC3E}">
        <p14:creationId xmlns:p14="http://schemas.microsoft.com/office/powerpoint/2010/main" val="416215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My friend Tariq </a:t>
            </a:r>
            <a:r>
              <a:rPr lang="en-US" dirty="0" err="1" smtClean="0"/>
              <a:t>Nurridin</a:t>
            </a:r>
            <a:r>
              <a:rPr lang="en-US" baseline="0" dirty="0" smtClean="0"/>
              <a:t> is a statistician at the University of Fraser Valley and he graciously crunched the numbers specific to the Duration of Low Frustration Tolerance- he used Minitab 17 software for all of his calculations. This Probability Distribution plot uses a 95% confidence interval and reveals that some observations were behaving as outliers but the majority fell within the 95% confidence interval band.  Thus, it would be safe to assume that the data follows a normal bell shaped distribution. The data is consistent and predictable. That being said, he performed a hypothesis test claiming that the difference of the LFT duration was greater than zero. </a:t>
            </a:r>
            <a:r>
              <a:rPr lang="en-US" sz="1200" kern="1200" dirty="0" smtClean="0">
                <a:solidFill>
                  <a:schemeClr val="tx1"/>
                </a:solidFill>
                <a:effectLst/>
                <a:latin typeface="+mn-lt"/>
                <a:ea typeface="+mn-ea"/>
                <a:cs typeface="+mn-cs"/>
              </a:rPr>
              <a:t>The one-tailed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value (Probability value) of 0.008  &lt; 0.05, stating that our hypothesis test is highly significant.  Hence, we have strong evidence to accept our alternate hypothesis. We can expect at least a 35.9% improvement in the Duration of LFT. These results need to verified by further study,</a:t>
            </a:r>
            <a:r>
              <a:rPr lang="en-US" sz="1200" kern="1200" baseline="0" dirty="0" smtClean="0">
                <a:solidFill>
                  <a:schemeClr val="tx1"/>
                </a:solidFill>
                <a:effectLst/>
                <a:latin typeface="+mn-lt"/>
                <a:ea typeface="+mn-ea"/>
                <a:cs typeface="+mn-cs"/>
              </a:rPr>
              <a:t> and there are other variables at play here such as the role of the practitioner, the home environment,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11</a:t>
            </a:fld>
            <a:endParaRPr lang="en-US"/>
          </a:p>
        </p:txBody>
      </p:sp>
    </p:spTree>
    <p:extLst>
      <p:ext uri="{BB962C8B-B14F-4D97-AF65-F5344CB8AC3E}">
        <p14:creationId xmlns:p14="http://schemas.microsoft.com/office/powerpoint/2010/main" val="50622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drill down and examine one client a bit more closely for your benefit.</a:t>
            </a:r>
            <a:r>
              <a:rPr lang="en-US" baseline="0" dirty="0" smtClean="0"/>
              <a:t> Looking at client 4, </a:t>
            </a:r>
            <a:r>
              <a:rPr lang="en-US" baseline="0" dirty="0" err="1" smtClean="0"/>
              <a:t>AiGi</a:t>
            </a:r>
            <a:r>
              <a:rPr lang="en-US" baseline="0" dirty="0" smtClean="0"/>
              <a:t>, we see significant reduction in anxiety. The time frame is important to note. In the autism world, parents assume that change will be slow and often expect to not see any change for at least 6 months.  With this client, she completed 20 sessions within 4 months. This person, back in December was unable to leave the comfort of her bedroom, had few friends, and rarely ventured out socially. The changes which occurred allowed her to get a full time job working in a busy Starbucks. Within that environment, she has been challenged in many ways which she would not usually have been able to withstand. Prior to training she was easily overwhelmed to the point of uncontrollable crying. 4 months later and she is able now to consciously keep her cool.</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12</a:t>
            </a:fld>
            <a:endParaRPr lang="en-US"/>
          </a:p>
        </p:txBody>
      </p:sp>
    </p:spTree>
    <p:extLst>
      <p:ext uri="{BB962C8B-B14F-4D97-AF65-F5344CB8AC3E}">
        <p14:creationId xmlns:p14="http://schemas.microsoft.com/office/powerpoint/2010/main" val="238183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left we see her starting point. This was from the initial consult meeting. Note the score at the bottom right, and the number of 3’s indicating Severe concern.  I often see this at the starting place and it speaks so loudly to me about how uncomfortable and distressed the individual must be, and how this must impact their ability to perform in school and in relationships. </a:t>
            </a:r>
          </a:p>
          <a:p>
            <a:r>
              <a:rPr lang="en-US" baseline="0" dirty="0" smtClean="0"/>
              <a:t>Just 4 months and 20 sessions later and we see a dramatic difference. The symptoms are not just down, they are almost wiped off the map. </a:t>
            </a:r>
          </a:p>
          <a:p>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13</a:t>
            </a:fld>
            <a:endParaRPr lang="en-US"/>
          </a:p>
        </p:txBody>
      </p:sp>
    </p:spTree>
    <p:extLst>
      <p:ext uri="{BB962C8B-B14F-4D97-AF65-F5344CB8AC3E}">
        <p14:creationId xmlns:p14="http://schemas.microsoft.com/office/powerpoint/2010/main" val="340379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SOS BC we also</a:t>
            </a:r>
            <a:r>
              <a:rPr lang="en-US" dirty="0" smtClean="0"/>
              <a:t> use the Outcome Rating Scale (ORS) with clients on a weekly basis. The ORS captures the session to session assessment of progress. This brief assessment is used to capture change in clients resulting from psychological intervention and measures three areas of functioning including individual, relational, and social (Campbell &amp; </a:t>
            </a:r>
            <a:r>
              <a:rPr lang="en-US" dirty="0" err="1" smtClean="0"/>
              <a:t>Hemsley</a:t>
            </a:r>
            <a:r>
              <a:rPr lang="en-US" dirty="0" smtClean="0"/>
              <a:t>, 2009). The higher the overall score out of 40, the greater the improvement of the client in those areas. There is good research related</a:t>
            </a:r>
            <a:r>
              <a:rPr lang="en-US" baseline="0" dirty="0" smtClean="0"/>
              <a:t> to this tool and its consistency.  </a:t>
            </a:r>
          </a:p>
          <a:p>
            <a:endParaRPr lang="en-US" baseline="0" dirty="0" smtClean="0"/>
          </a:p>
          <a:p>
            <a:r>
              <a:rPr lang="en-US" baseline="0" dirty="0" smtClean="0"/>
              <a:t>Here is the clients first ORS report. This was after 5 sessions.  8.5 / 40 indicates things are not so great in all areas.  </a:t>
            </a:r>
            <a:r>
              <a:rPr lang="en-US" baseline="0" dirty="0" smtClean="0"/>
              <a:t>This </a:t>
            </a:r>
            <a:r>
              <a:rPr lang="en-US" baseline="0" dirty="0" smtClean="0"/>
              <a:t>was her last ORS, just last week, and tells quite a different story of how this individual is doing.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14</a:t>
            </a:fld>
            <a:endParaRPr lang="en-US"/>
          </a:p>
        </p:txBody>
      </p:sp>
    </p:spTree>
    <p:extLst>
      <p:ext uri="{BB962C8B-B14F-4D97-AF65-F5344CB8AC3E}">
        <p14:creationId xmlns:p14="http://schemas.microsoft.com/office/powerpoint/2010/main" val="270015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nice about the ORS is how easily we can</a:t>
            </a:r>
            <a:r>
              <a:rPr lang="en-US" baseline="0" dirty="0" smtClean="0"/>
              <a:t> graph the results and see the course of improvement. There was a bit of a setback in March as she reduced sessions down to once a week. Noting this I suggested we go back to 2 sessions per week and progress jumped upward again.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15</a:t>
            </a:fld>
            <a:endParaRPr lang="en-US"/>
          </a:p>
        </p:txBody>
      </p:sp>
    </p:spTree>
    <p:extLst>
      <p:ext uri="{BB962C8B-B14F-4D97-AF65-F5344CB8AC3E}">
        <p14:creationId xmlns:p14="http://schemas.microsoft.com/office/powerpoint/2010/main" val="60738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that I have reported here are</a:t>
            </a:r>
            <a:r>
              <a:rPr lang="en-US" baseline="0" dirty="0" smtClean="0"/>
              <a:t> not unusual. I have seen results like these repeatedly over the past 9 years. Not all clients see the same degree of change at the same rate, but enhancement of emotional regulation has frequently been the outcome. </a:t>
            </a:r>
          </a:p>
          <a:p>
            <a:endParaRPr lang="en-US" baseline="0" dirty="0" smtClean="0"/>
          </a:p>
          <a:p>
            <a:r>
              <a:rPr lang="en-US" baseline="0" dirty="0" smtClean="0"/>
              <a:t>One aspect which has been hard to measure, but needs addressing is what occurs after the symptoms have come down, As mentioned, this population often has relational difficulties. They do not necessarily want others to enter into their world. In my experience working with several ASD clients for over 4 years what has occurred, once the symptoms came down, was their personality emerged. No longer having difficulties managing intense sensations, has allowed them to engage and interact with the world and the other people in it.  Growth occurs in all areas as their trajectory has been altered. </a:t>
            </a:r>
          </a:p>
          <a:p>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16</a:t>
            </a:fld>
            <a:endParaRPr lang="en-US"/>
          </a:p>
        </p:txBody>
      </p:sp>
    </p:spTree>
    <p:extLst>
      <p:ext uri="{BB962C8B-B14F-4D97-AF65-F5344CB8AC3E}">
        <p14:creationId xmlns:p14="http://schemas.microsoft.com/office/powerpoint/2010/main" val="48232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ease of application inherent with</a:t>
            </a:r>
            <a:r>
              <a:rPr lang="en-US" baseline="0" dirty="0" smtClean="0"/>
              <a:t> </a:t>
            </a:r>
            <a:r>
              <a:rPr lang="en-US" baseline="0" dirty="0" err="1" smtClean="0"/>
              <a:t>NeurOptimal</a:t>
            </a:r>
            <a:r>
              <a:rPr lang="en-US" baseline="0" dirty="0" smtClean="0"/>
              <a:t> there is a great opportunity to build a larger version of this study with more controls and more subjects. In </a:t>
            </a:r>
          </a:p>
          <a:p>
            <a:r>
              <a:rPr lang="en-US" dirty="0" smtClean="0"/>
              <a:t>It has been exciting working with this group, who in many respects are outliers in society. Changing their trajectory, by allowing them freedom from their sensory challenges has allowed them to blossom and reach a higher potential.  </a:t>
            </a:r>
          </a:p>
          <a:p>
            <a:endParaRPr lang="en-US" dirty="0" smtClean="0"/>
          </a:p>
          <a:p>
            <a:r>
              <a:rPr lang="en-US" dirty="0" smtClean="0"/>
              <a:t>Thanks for allowing me this opportunity</a:t>
            </a:r>
            <a:r>
              <a:rPr lang="en-US" baseline="0" dirty="0" smtClean="0"/>
              <a:t> to present some of their successes.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17</a:t>
            </a:fld>
            <a:endParaRPr lang="en-US"/>
          </a:p>
        </p:txBody>
      </p:sp>
    </p:spTree>
    <p:extLst>
      <p:ext uri="{BB962C8B-B14F-4D97-AF65-F5344CB8AC3E}">
        <p14:creationId xmlns:p14="http://schemas.microsoft.com/office/powerpoint/2010/main" val="323154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Autism </a:t>
            </a:r>
            <a:r>
              <a:rPr lang="en-US" baseline="0" dirty="0" smtClean="0"/>
              <a:t>Spectrum Disorder </a:t>
            </a:r>
            <a:r>
              <a:rPr lang="en-US" baseline="0" dirty="0" smtClean="0"/>
              <a:t>– affecting </a:t>
            </a:r>
            <a:r>
              <a:rPr lang="en-US" dirty="0" smtClean="0"/>
              <a:t>1 </a:t>
            </a:r>
            <a:r>
              <a:rPr lang="en-US" dirty="0" smtClean="0"/>
              <a:t>in 68</a:t>
            </a:r>
            <a:r>
              <a:rPr lang="en-US" baseline="0" dirty="0" smtClean="0"/>
              <a:t> </a:t>
            </a:r>
            <a:r>
              <a:rPr lang="en-US" dirty="0" smtClean="0"/>
              <a:t>individuals. Lets look around</a:t>
            </a:r>
            <a:r>
              <a:rPr lang="en-US" baseline="0" dirty="0" smtClean="0"/>
              <a:t> the room. How many people know someone who has autism? </a:t>
            </a:r>
            <a:r>
              <a:rPr lang="en-US" dirty="0" smtClean="0"/>
              <a:t> </a:t>
            </a:r>
            <a:endParaRPr lang="en-US" baseline="0" dirty="0" smtClean="0"/>
          </a:p>
          <a:p>
            <a:endParaRPr lang="en-US" baseline="0" dirty="0" smtClean="0"/>
          </a:p>
          <a:p>
            <a:r>
              <a:rPr lang="en-US" dirty="0" smtClean="0"/>
              <a:t>ADHD is understood</a:t>
            </a:r>
            <a:r>
              <a:rPr lang="en-US" baseline="0" dirty="0" smtClean="0"/>
              <a:t> as</a:t>
            </a:r>
            <a:r>
              <a:rPr lang="en-US" dirty="0" smtClean="0"/>
              <a:t> impaired functioning in the areas of attention, hyperactivity, and impulsivity, and Autism</a:t>
            </a:r>
            <a:r>
              <a:rPr lang="en-US" baseline="0" dirty="0" smtClean="0"/>
              <a:t> </a:t>
            </a:r>
            <a:r>
              <a:rPr lang="en-US" dirty="0" smtClean="0"/>
              <a:t>is characterized by core social dysfunction and restrictive-repetitive behaviors.</a:t>
            </a:r>
            <a:r>
              <a:rPr lang="en-US" baseline="0" dirty="0" smtClean="0"/>
              <a:t> S</a:t>
            </a:r>
            <a:r>
              <a:rPr lang="en-US" dirty="0" smtClean="0"/>
              <a:t>tudies show that between 30 and 50% of individuals with Autism manifest ADHD symptoms, and likewise, estimates suggest two-thirds of individuals with ADHD show features of ASD (Davis and </a:t>
            </a:r>
            <a:r>
              <a:rPr lang="en-US" dirty="0" err="1" smtClean="0"/>
              <a:t>Kollins</a:t>
            </a:r>
            <a:r>
              <a:rPr lang="en-US" dirty="0" smtClean="0"/>
              <a:t>, 2012). </a:t>
            </a:r>
          </a:p>
          <a:p>
            <a:r>
              <a:rPr lang="en-US" baseline="0" dirty="0" smtClean="0"/>
              <a:t> </a:t>
            </a:r>
            <a:endParaRPr lang="en-US" dirty="0" smtClean="0"/>
          </a:p>
          <a:p>
            <a:r>
              <a:rPr lang="en-US" dirty="0" smtClean="0"/>
              <a:t>In</a:t>
            </a:r>
            <a:r>
              <a:rPr lang="en-US" baseline="0" dirty="0" smtClean="0"/>
              <a:t> BC we have government Social Workers who are assigned to every child with autism. We also have separate mental health teams. What frequently occurs when an ASD youth has a mental health issue is they are directed to the Mental health teams. But the Mental Health teams are not trained in autism so they won’t take the case but instead direct them back to the Autism team.  The autism team won’t address it because it s a mental health issue. The youth is bounced from one to the other, not receiving any services,  and it sometimes escalates to a youth becoming suicidal and requiring hospitalization.  </a:t>
            </a:r>
          </a:p>
          <a:p>
            <a:endParaRPr lang="en-US" baseline="0" dirty="0" smtClean="0"/>
          </a:p>
          <a:p>
            <a:r>
              <a:rPr lang="en-US" baseline="0" dirty="0" smtClean="0"/>
              <a:t>CLICK and the read   </a:t>
            </a:r>
          </a:p>
          <a:p>
            <a:endParaRPr lang="en-US" baseline="0" dirty="0" smtClean="0"/>
          </a:p>
          <a:p>
            <a:r>
              <a:rPr lang="en-US" baseline="0" dirty="0" smtClean="0"/>
              <a:t>It could be argued that these types of concerns are essentially Emotional Regulation issues. </a:t>
            </a:r>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090EBCF-C6A4-47F1-8B1F-FE026A31CBF5}" type="slidenum">
              <a:rPr lang="en-US" smtClean="0"/>
              <a:t>3</a:t>
            </a:fld>
            <a:endParaRPr lang="en-US"/>
          </a:p>
        </p:txBody>
      </p:sp>
    </p:spTree>
    <p:extLst>
      <p:ext uri="{BB962C8B-B14F-4D97-AF65-F5344CB8AC3E}">
        <p14:creationId xmlns:p14="http://schemas.microsoft.com/office/powerpoint/2010/main" val="127203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ability to control one’s emotions is</a:t>
            </a:r>
            <a:r>
              <a:rPr lang="en-US" baseline="0" dirty="0" smtClean="0"/>
              <a:t> a very basic skill, but one of the core developmental delays </a:t>
            </a:r>
            <a:r>
              <a:rPr lang="en-US" baseline="0" dirty="0" smtClean="0"/>
              <a:t>occurring </a:t>
            </a:r>
            <a:r>
              <a:rPr lang="en-US" baseline="0" dirty="0" smtClean="0"/>
              <a:t>in autism. These individuals are often many years behind their age mates in their emotional management and maturity. </a:t>
            </a:r>
          </a:p>
          <a:p>
            <a:endParaRPr lang="en-US" baseline="0" dirty="0" smtClean="0"/>
          </a:p>
          <a:p>
            <a:r>
              <a:rPr lang="en-US" baseline="0" dirty="0" smtClean="0"/>
              <a:t> As well as these comorbidities ASD youth have often been victims of either physical or emotional abuse, often in the school yard, sometimes in their own home. A recent statistic I read indicated that approximately 30% of ASD individuals have experienced some form of trauma – either physical, emotional, or sexual.</a:t>
            </a:r>
          </a:p>
          <a:p>
            <a:endParaRPr lang="en-US" baseline="0" dirty="0" smtClean="0"/>
          </a:p>
          <a:p>
            <a:r>
              <a:rPr lang="en-US" baseline="0" dirty="0" smtClean="0"/>
              <a:t>What are the most common interventions for autism given the many challenges inherent with this condition?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4</a:t>
            </a:fld>
            <a:endParaRPr lang="en-US"/>
          </a:p>
        </p:txBody>
      </p:sp>
    </p:spTree>
    <p:extLst>
      <p:ext uri="{BB962C8B-B14F-4D97-AF65-F5344CB8AC3E}">
        <p14:creationId xmlns:p14="http://schemas.microsoft.com/office/powerpoint/2010/main" val="357515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an abundance of established interventions for autism. Speech Therapy</a:t>
            </a:r>
            <a:r>
              <a:rPr lang="en-US" baseline="0" dirty="0" smtClean="0"/>
              <a:t> – </a:t>
            </a:r>
            <a:r>
              <a:rPr lang="en-US" baseline="0" dirty="0" smtClean="0"/>
              <a:t>is </a:t>
            </a:r>
            <a:r>
              <a:rPr lang="en-US" baseline="0" dirty="0" smtClean="0"/>
              <a:t>great at addressing many of the communication issues that come along with ASD. Occupational </a:t>
            </a:r>
            <a:r>
              <a:rPr lang="en-US" baseline="0" dirty="0" smtClean="0"/>
              <a:t>therapy  </a:t>
            </a:r>
            <a:r>
              <a:rPr lang="en-US" baseline="0" dirty="0" smtClean="0"/>
              <a:t>addresses some of the fine motor and gross motor challenges inherent with ASD. Applied Behavior Analysis therapy </a:t>
            </a:r>
            <a:r>
              <a:rPr lang="en-US" baseline="0" dirty="0" smtClean="0"/>
              <a:t>– </a:t>
            </a:r>
            <a:r>
              <a:rPr lang="en-US" baseline="0" dirty="0" smtClean="0"/>
              <a:t>addresses many areas including academics, communications and adaptive behavioral challenges. All of these approaches TEACH new skills.  But it is hard to teach someone who lacks emotional regulation. They get frustrated easily.  what is required of the individual for learning is Calm and Focused Attention. This is a tall order for many ASD individuals and it is what makes learning so much more difficult for them. They have a hard time focusing b/c of the sensory challenges, anxiety, </a:t>
            </a:r>
            <a:r>
              <a:rPr lang="en-US" baseline="0" dirty="0" err="1" smtClean="0"/>
              <a:t>adhd</a:t>
            </a:r>
            <a:r>
              <a:rPr lang="en-US" baseline="0" dirty="0" smtClean="0"/>
              <a:t> and auditory challenges.  These are all brain based challenges. </a:t>
            </a:r>
          </a:p>
          <a:p>
            <a:endParaRPr lang="en-US" dirty="0" smtClean="0"/>
          </a:p>
          <a:p>
            <a:r>
              <a:rPr lang="en-US" dirty="0" smtClean="0"/>
              <a:t>Another highly popular means of addressing ER challenges has been through the use of medications. This may not be the best fit for a population which has inherent sensory challenges.</a:t>
            </a:r>
          </a:p>
          <a:p>
            <a:r>
              <a:rPr lang="en-US" dirty="0" smtClean="0"/>
              <a:t>For ASD, medications target comorbid behavioral symptoms like irritability, hyperactivity, and aggression, Many medications have demonstrated the potential to treat repetitive/stereotyped behaviors, but the efﬁcacy data has not been strong. Even though there is limited research on efficacy of medications, there has been a large increase in the use of</a:t>
            </a:r>
            <a:r>
              <a:rPr lang="en-US" baseline="0" dirty="0" smtClean="0"/>
              <a:t> MEDS</a:t>
            </a:r>
            <a:r>
              <a:rPr lang="en-US" dirty="0" smtClean="0"/>
              <a:t> for ASD  - </a:t>
            </a:r>
          </a:p>
          <a:p>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5</a:t>
            </a:fld>
            <a:endParaRPr lang="en-US"/>
          </a:p>
        </p:txBody>
      </p:sp>
    </p:spTree>
    <p:extLst>
      <p:ext uri="{BB962C8B-B14F-4D97-AF65-F5344CB8AC3E}">
        <p14:creationId xmlns:p14="http://schemas.microsoft.com/office/powerpoint/2010/main" val="16804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6</a:t>
            </a:fld>
            <a:endParaRPr lang="en-US"/>
          </a:p>
        </p:txBody>
      </p:sp>
    </p:spTree>
    <p:extLst>
      <p:ext uri="{BB962C8B-B14F-4D97-AF65-F5344CB8AC3E}">
        <p14:creationId xmlns:p14="http://schemas.microsoft.com/office/powerpoint/2010/main" val="67078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report is to share knowledge of encourage others to do what</a:t>
            </a:r>
            <a:r>
              <a:rPr lang="en-US" baseline="0" dirty="0" smtClean="0"/>
              <a:t> we have been doing at SOS. </a:t>
            </a:r>
            <a:endParaRPr lang="en-US" dirty="0" smtClean="0"/>
          </a:p>
          <a:p>
            <a:r>
              <a:rPr lang="en-US" dirty="0" smtClean="0"/>
              <a:t>This study reviews the results of </a:t>
            </a:r>
            <a:r>
              <a:rPr lang="en-US" dirty="0" err="1" smtClean="0"/>
              <a:t>NeurOptimal</a:t>
            </a:r>
            <a:r>
              <a:rPr lang="en-US" dirty="0" smtClean="0"/>
              <a:t> training with 20 ASD children and youth ranging in age from age 7 – 20 years old. Participants were middle to high functioning ASD– having average to above average IQ, and attending or attended either elementary or high school. Autism is a spectrum disorder </a:t>
            </a:r>
            <a:r>
              <a:rPr lang="en-US" baseline="0" dirty="0" smtClean="0"/>
              <a:t> - low functioning to high functioning. The individuals In this report were middle to high functioning. </a:t>
            </a:r>
            <a:endParaRPr lang="en-US" dirty="0" smtClean="0"/>
          </a:p>
          <a:p>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7</a:t>
            </a:fld>
            <a:endParaRPr lang="en-US"/>
          </a:p>
        </p:txBody>
      </p:sp>
    </p:spTree>
    <p:extLst>
      <p:ext uri="{BB962C8B-B14F-4D97-AF65-F5344CB8AC3E}">
        <p14:creationId xmlns:p14="http://schemas.microsoft.com/office/powerpoint/2010/main" val="301670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always begin with the Symptom checklist </a:t>
            </a:r>
            <a:r>
              <a:rPr lang="en-US" baseline="0" dirty="0" smtClean="0"/>
              <a:t>- </a:t>
            </a:r>
            <a:r>
              <a:rPr lang="en-US" baseline="0" dirty="0" smtClean="0"/>
              <a:t>very similar to the </a:t>
            </a:r>
            <a:r>
              <a:rPr lang="en-US" baseline="0" dirty="0" err="1" smtClean="0"/>
              <a:t>NeurOptimal</a:t>
            </a:r>
            <a:r>
              <a:rPr lang="en-US" baseline="0" dirty="0" smtClean="0"/>
              <a:t> </a:t>
            </a:r>
            <a:r>
              <a:rPr lang="en-US" baseline="0" dirty="0" smtClean="0"/>
              <a:t>checklist however this one adds a measure of severity to the symptoms 1- mild, 2 moderate, 3 – severe. From this we choose 4 -5 symptoms to look at in more detail. The highest score one can receive on the checklist is 264. The lower the score, the lower the number of issues with symptoms.  </a:t>
            </a:r>
          </a:p>
          <a:p>
            <a:endParaRPr lang="en-US" baseline="0" dirty="0" smtClean="0"/>
          </a:p>
          <a:p>
            <a:r>
              <a:rPr lang="en-US" baseline="0" dirty="0" smtClean="0"/>
              <a:t>We also look at the Duration Intensity and Frequency of symptoms similar to the </a:t>
            </a:r>
            <a:r>
              <a:rPr lang="en-US" baseline="0" dirty="0" err="1" smtClean="0"/>
              <a:t>NeurOptimal</a:t>
            </a:r>
            <a:r>
              <a:rPr lang="en-US" baseline="0" dirty="0" smtClean="0"/>
              <a:t> </a:t>
            </a:r>
            <a:r>
              <a:rPr lang="en-US" baseline="0" dirty="0" smtClean="0"/>
              <a:t>tracking sheet, but add some behavioral indicators.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8</a:t>
            </a:fld>
            <a:endParaRPr lang="en-US"/>
          </a:p>
        </p:txBody>
      </p:sp>
    </p:spTree>
    <p:extLst>
      <p:ext uri="{BB962C8B-B14F-4D97-AF65-F5344CB8AC3E}">
        <p14:creationId xmlns:p14="http://schemas.microsoft.com/office/powerpoint/2010/main" val="212550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a:t>
            </a:r>
            <a:r>
              <a:rPr lang="en-US" baseline="0" dirty="0" smtClean="0"/>
              <a:t> clients  - </a:t>
            </a:r>
            <a:endParaRPr lang="en-US" dirty="0"/>
          </a:p>
        </p:txBody>
      </p:sp>
      <p:sp>
        <p:nvSpPr>
          <p:cNvPr id="4" name="Slide Number Placeholder 3"/>
          <p:cNvSpPr>
            <a:spLocks noGrp="1"/>
          </p:cNvSpPr>
          <p:nvPr>
            <p:ph type="sldNum" sz="quarter" idx="10"/>
          </p:nvPr>
        </p:nvSpPr>
        <p:spPr/>
        <p:txBody>
          <a:bodyPr/>
          <a:lstStyle/>
          <a:p>
            <a:fld id="{F090EBCF-C6A4-47F1-8B1F-FE026A31CBF5}" type="slidenum">
              <a:rPr lang="en-US" smtClean="0"/>
              <a:t>9</a:t>
            </a:fld>
            <a:endParaRPr lang="en-US"/>
          </a:p>
        </p:txBody>
      </p:sp>
    </p:spTree>
    <p:extLst>
      <p:ext uri="{BB962C8B-B14F-4D97-AF65-F5344CB8AC3E}">
        <p14:creationId xmlns:p14="http://schemas.microsoft.com/office/powerpoint/2010/main" val="245139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t>This graph</a:t>
            </a:r>
            <a:r>
              <a:rPr lang="en-US" sz="4400" baseline="0" dirty="0" smtClean="0"/>
              <a:t> represents the 20 participants and displays the % reduction in symptoms related to emotional regulation – either LFT or anxiety.  Subject 1 – saw a 46% reduction in the DIF scores. The DIF was averaged. </a:t>
            </a:r>
            <a:endParaRPr lang="en-US" sz="4400" dirty="0"/>
          </a:p>
        </p:txBody>
      </p:sp>
      <p:sp>
        <p:nvSpPr>
          <p:cNvPr id="4" name="Slide Number Placeholder 3"/>
          <p:cNvSpPr>
            <a:spLocks noGrp="1"/>
          </p:cNvSpPr>
          <p:nvPr>
            <p:ph type="sldNum" sz="quarter" idx="10"/>
          </p:nvPr>
        </p:nvSpPr>
        <p:spPr/>
        <p:txBody>
          <a:bodyPr/>
          <a:lstStyle/>
          <a:p>
            <a:fld id="{F090EBCF-C6A4-47F1-8B1F-FE026A31CBF5}" type="slidenum">
              <a:rPr lang="en-US" smtClean="0"/>
              <a:t>10</a:t>
            </a:fld>
            <a:endParaRPr lang="en-US"/>
          </a:p>
        </p:txBody>
      </p:sp>
    </p:spTree>
    <p:extLst>
      <p:ext uri="{BB962C8B-B14F-4D97-AF65-F5344CB8AC3E}">
        <p14:creationId xmlns:p14="http://schemas.microsoft.com/office/powerpoint/2010/main" val="157589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6/21/2018</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1342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06542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66120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013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135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503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7200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881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565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201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6/21/2018</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1351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smtClean="0"/>
              <a:pPr/>
              <a:t>6/21/2018</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532215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086" y="1298448"/>
            <a:ext cx="7315200" cy="2177997"/>
          </a:xfrm>
        </p:spPr>
        <p:txBody>
          <a:bodyPr>
            <a:noAutofit/>
          </a:bodyPr>
          <a:lstStyle/>
          <a:p>
            <a:r>
              <a:rPr lang="en-US" sz="5400" b="1" dirty="0" smtClean="0"/>
              <a:t>Improving Emotional Regulation using </a:t>
            </a:r>
            <a:r>
              <a:rPr lang="en-US" sz="5400" b="1" dirty="0" err="1" smtClean="0"/>
              <a:t>NeurOptimal</a:t>
            </a:r>
            <a:r>
              <a:rPr lang="en-US" sz="5400" b="1" dirty="0" smtClean="0"/>
              <a:t> Training for ASD Youth</a:t>
            </a:r>
            <a:endParaRPr lang="en-US" sz="5400" b="1" dirty="0"/>
          </a:p>
        </p:txBody>
      </p:sp>
      <p:sp>
        <p:nvSpPr>
          <p:cNvPr id="3" name="Subtitle 2"/>
          <p:cNvSpPr>
            <a:spLocks noGrp="1"/>
          </p:cNvSpPr>
          <p:nvPr>
            <p:ph type="subTitle" idx="1"/>
          </p:nvPr>
        </p:nvSpPr>
        <p:spPr>
          <a:xfrm>
            <a:off x="1116086" y="4206876"/>
            <a:ext cx="9228201" cy="1645920"/>
          </a:xfrm>
        </p:spPr>
        <p:txBody>
          <a:bodyPr>
            <a:normAutofit/>
          </a:bodyPr>
          <a:lstStyle/>
          <a:p>
            <a:r>
              <a:rPr lang="en-US" sz="3600" spc="-60" dirty="0" smtClean="0">
                <a:latin typeface="+mj-lt"/>
                <a:ea typeface="+mj-ea"/>
                <a:cs typeface="+mj-cs"/>
              </a:rPr>
              <a:t>Douglas R. West </a:t>
            </a:r>
            <a:r>
              <a:rPr lang="en-US" sz="2000" b="1" spc="-60" dirty="0" smtClean="0">
                <a:ea typeface="+mj-ea"/>
                <a:cs typeface="+mj-cs"/>
              </a:rPr>
              <a:t>MA, DVATI, RCC</a:t>
            </a:r>
            <a:endParaRPr lang="en-US" sz="2000" b="1" spc="-60" dirty="0">
              <a:ea typeface="+mj-ea"/>
              <a:cs typeface="+mj-cs"/>
            </a:endParaRPr>
          </a:p>
          <a:p>
            <a:r>
              <a:rPr lang="en-US" sz="2400" b="1" spc="-60" dirty="0" smtClean="0">
                <a:ea typeface="+mj-ea"/>
                <a:cs typeface="+mj-cs"/>
              </a:rPr>
              <a:t>Director, Parent Driven Autism Services</a:t>
            </a:r>
          </a:p>
          <a:p>
            <a:r>
              <a:rPr lang="en-US" sz="2400" b="1" spc="-60" dirty="0" smtClean="0">
                <a:ea typeface="+mj-ea"/>
                <a:cs typeface="+mj-cs"/>
              </a:rPr>
              <a:t>SOS CHILDREN’S VILLAGE BC</a:t>
            </a:r>
            <a:endParaRPr lang="en-US" sz="2400" b="1" spc="-60" dirty="0">
              <a:ea typeface="+mj-ea"/>
              <a:cs typeface="+mj-cs"/>
            </a:endParaRPr>
          </a:p>
          <a:p>
            <a:pPr algn="ctr"/>
            <a:endParaRPr lang="en-US" sz="2000" spc="-60" dirty="0">
              <a:solidFill>
                <a:srgbClr val="FF0000"/>
              </a:solidFill>
              <a:latin typeface="+mj-lt"/>
              <a:ea typeface="+mj-ea"/>
              <a:cs typeface="+mj-cs"/>
            </a:endParaRPr>
          </a:p>
        </p:txBody>
      </p:sp>
    </p:spTree>
    <p:extLst>
      <p:ext uri="{BB962C8B-B14F-4D97-AF65-F5344CB8AC3E}">
        <p14:creationId xmlns:p14="http://schemas.microsoft.com/office/powerpoint/2010/main" val="73539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2109" y="679622"/>
            <a:ext cx="10008972" cy="5486400"/>
          </a:xfrm>
          <a:prstGeom prst="rect">
            <a:avLst/>
          </a:prstGeom>
          <a:ln w="12700">
            <a:solidFill>
              <a:schemeClr val="tx1"/>
            </a:solidFill>
          </a:ln>
        </p:spPr>
      </p:pic>
    </p:spTree>
    <p:extLst>
      <p:ext uri="{BB962C8B-B14F-4D97-AF65-F5344CB8AC3E}">
        <p14:creationId xmlns:p14="http://schemas.microsoft.com/office/powerpoint/2010/main" val="1112051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7713" y="97969"/>
            <a:ext cx="6666888" cy="4909459"/>
          </a:xfrm>
          <a:prstGeom prst="rect">
            <a:avLst/>
          </a:prstGeom>
          <a:ln w="12700">
            <a:solidFill>
              <a:schemeClr val="tx1"/>
            </a:solidFill>
          </a:ln>
          <a:effectLst>
            <a:outerShdw blurRad="50800" dist="38100" algn="l" rotWithShape="0">
              <a:prstClr val="black">
                <a:alpha val="40000"/>
              </a:prstClr>
            </a:outerShdw>
          </a:effectLst>
        </p:spPr>
      </p:pic>
      <p:sp>
        <p:nvSpPr>
          <p:cNvPr id="2" name="TextBox 1"/>
          <p:cNvSpPr txBox="1"/>
          <p:nvPr/>
        </p:nvSpPr>
        <p:spPr>
          <a:xfrm>
            <a:off x="5410199" y="4397839"/>
            <a:ext cx="6662057" cy="2308324"/>
          </a:xfrm>
          <a:prstGeom prst="rect">
            <a:avLst/>
          </a:prstGeom>
          <a:solidFill>
            <a:schemeClr val="accent1">
              <a:lumMod val="40000"/>
              <a:lumOff val="60000"/>
            </a:schemeClr>
          </a:solidFill>
          <a:ln w="12700">
            <a:solidFill>
              <a:schemeClr val="tx1"/>
            </a:solidFill>
          </a:ln>
          <a:effectLst>
            <a:outerShdw blurRad="50800" dist="38100" algn="l" rotWithShape="0">
              <a:prstClr val="black">
                <a:alpha val="40000"/>
              </a:prstClr>
            </a:outerShdw>
          </a:effectLst>
        </p:spPr>
        <p:txBody>
          <a:bodyPr wrap="square" rtlCol="0">
            <a:spAutoFit/>
          </a:bodyPr>
          <a:lstStyle/>
          <a:p>
            <a:pPr algn="ctr"/>
            <a:r>
              <a:rPr lang="en-US" b="1" dirty="0"/>
              <a:t>Minitab output.</a:t>
            </a:r>
            <a:endParaRPr lang="en-US" dirty="0"/>
          </a:p>
          <a:p>
            <a:pPr algn="ctr"/>
            <a:r>
              <a:rPr lang="en-US" b="1" dirty="0"/>
              <a:t>One-Sample T: </a:t>
            </a:r>
            <a:r>
              <a:rPr lang="en-US" b="1" dirty="0" smtClean="0"/>
              <a:t>Diff-Duration</a:t>
            </a:r>
            <a:endParaRPr lang="en-US" dirty="0"/>
          </a:p>
          <a:p>
            <a:pPr algn="ctr"/>
            <a:r>
              <a:rPr lang="en-US" b="1" dirty="0"/>
              <a:t> </a:t>
            </a:r>
            <a:endParaRPr lang="en-US" dirty="0"/>
          </a:p>
          <a:p>
            <a:pPr algn="ctr"/>
            <a:r>
              <a:rPr lang="en-US" b="1" dirty="0"/>
              <a:t>Test of μ = 0 vs μ &gt; 0</a:t>
            </a:r>
            <a:endParaRPr lang="en-US" dirty="0"/>
          </a:p>
          <a:p>
            <a:r>
              <a:rPr lang="en-US" dirty="0"/>
              <a:t> </a:t>
            </a:r>
          </a:p>
          <a:p>
            <a:r>
              <a:rPr lang="en-US" dirty="0"/>
              <a:t> </a:t>
            </a:r>
          </a:p>
          <a:p>
            <a:r>
              <a:rPr lang="en-US" b="1" dirty="0"/>
              <a:t>Variable    N  Mean  </a:t>
            </a:r>
            <a:r>
              <a:rPr lang="en-US" b="1" dirty="0" err="1"/>
              <a:t>StDev</a:t>
            </a:r>
            <a:r>
              <a:rPr lang="en-US" b="1" dirty="0"/>
              <a:t>  SE Mean  95% Lower Bound     </a:t>
            </a:r>
            <a:r>
              <a:rPr lang="en-US" b="1" dirty="0" smtClean="0"/>
              <a:t>   T            P</a:t>
            </a:r>
            <a:endParaRPr lang="en-US" b="1" dirty="0"/>
          </a:p>
          <a:p>
            <a:r>
              <a:rPr lang="en-US" b="1" dirty="0" smtClean="0"/>
              <a:t>Diff-</a:t>
            </a:r>
            <a:r>
              <a:rPr lang="en-US" b="1" dirty="0" err="1" smtClean="0"/>
              <a:t>Dur</a:t>
            </a:r>
            <a:r>
              <a:rPr lang="en-US" b="1" dirty="0" smtClean="0"/>
              <a:t>    </a:t>
            </a:r>
            <a:r>
              <a:rPr lang="en-US" b="1" dirty="0"/>
              <a:t>12  35.9   43.5     </a:t>
            </a:r>
            <a:r>
              <a:rPr lang="en-US" b="1" dirty="0" smtClean="0"/>
              <a:t>     12.5                           13.3      </a:t>
            </a:r>
            <a:r>
              <a:rPr lang="en-US" b="1" dirty="0"/>
              <a:t>2.86 </a:t>
            </a:r>
            <a:r>
              <a:rPr lang="en-US" b="1" dirty="0" smtClean="0"/>
              <a:t>     </a:t>
            </a:r>
            <a:r>
              <a:rPr lang="en-US" b="1" dirty="0">
                <a:solidFill>
                  <a:srgbClr val="FF0000"/>
                </a:solidFill>
              </a:rPr>
              <a:t>0.008</a:t>
            </a:r>
          </a:p>
        </p:txBody>
      </p:sp>
      <mc:AlternateContent xmlns:mc="http://schemas.openxmlformats.org/markup-compatibility/2006" xmlns:a14="http://schemas.microsoft.com/office/drawing/2010/main">
        <mc:Choice Requires="a14">
          <p:sp>
            <p:nvSpPr>
              <p:cNvPr id="4" name="TextBox 3"/>
              <p:cNvSpPr txBox="1"/>
              <p:nvPr/>
            </p:nvSpPr>
            <p:spPr>
              <a:xfrm>
                <a:off x="7326085" y="1436914"/>
                <a:ext cx="4038600" cy="1321131"/>
              </a:xfrm>
              <a:prstGeom prst="rect">
                <a:avLst/>
              </a:prstGeom>
              <a:solidFill>
                <a:schemeClr val="bg1"/>
              </a:solidFill>
              <a:ln w="28575">
                <a:solidFill>
                  <a:schemeClr val="tx1"/>
                </a:solidFill>
              </a:ln>
              <a:effectLst>
                <a:outerShdw blurRad="50800" dist="38100" algn="l" rotWithShape="0">
                  <a:prstClr val="black">
                    <a:alpha val="40000"/>
                  </a:prstClr>
                </a:outerShdw>
              </a:effectLst>
            </p:spPr>
            <p:txBody>
              <a:bodyPr wrap="square" rtlCol="0">
                <a:spAutoFit/>
              </a:bodyPr>
              <a:lstStyle/>
              <a:p>
                <a:r>
                  <a:rPr lang="en-US" dirty="0"/>
                  <a:t> </a:t>
                </a:r>
              </a:p>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1" i="1">
                              <a:latin typeface="Cambria Math" panose="02040503050406030204" pitchFamily="18" charset="0"/>
                            </a:rPr>
                            <m:t>𝒐</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𝑫𝒊𝒇𝒇𝒆𝒓𝒆𝒏𝒄𝒆</m:t>
                          </m:r>
                        </m:sub>
                      </m:sSub>
                      <m:r>
                        <a:rPr lang="en-US" b="1" i="1">
                          <a:latin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 </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1" i="1">
                              <a:latin typeface="Cambria Math" panose="02040503050406030204" pitchFamily="18" charset="0"/>
                            </a:rPr>
                            <m:t>𝒂</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𝑫𝒊𝒇𝒇𝒆𝒓𝒆𝒏𝒄𝒆</m:t>
                          </m:r>
                        </m:sub>
                      </m:sSub>
                      <m:r>
                        <a:rPr lang="en-US" b="1" i="1">
                          <a:latin typeface="Cambria Math" panose="02040503050406030204" pitchFamily="18" charset="0"/>
                        </a:rPr>
                        <m:t>&gt;</m:t>
                      </m:r>
                      <m:r>
                        <a:rPr lang="en-US" b="1" i="1">
                          <a:latin typeface="Cambria Math" panose="02040503050406030204" pitchFamily="18" charset="0"/>
                        </a:rPr>
                        <m:t>𝟎</m:t>
                      </m:r>
                    </m:oMath>
                  </m:oMathPara>
                </a14:m>
                <a:endParaRPr lang="en-US" dirty="0"/>
              </a:p>
              <a:p>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7326085" y="1436914"/>
                <a:ext cx="4038600" cy="1321131"/>
              </a:xfrm>
              <a:prstGeom prst="rect">
                <a:avLst/>
              </a:prstGeom>
              <a:blipFill rotWithShape="0">
                <a:blip r:embed="rId4"/>
                <a:stretch>
                  <a:fillRect/>
                </a:stretch>
              </a:blipFill>
              <a:ln w="28575">
                <a:solidFill>
                  <a:schemeClr val="tx1"/>
                </a:solidFill>
              </a:ln>
              <a:effectLst>
                <a:outerShdw blurRad="50800" dist="38100" algn="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3014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46018949"/>
              </p:ext>
            </p:extLst>
          </p:nvPr>
        </p:nvGraphicFramePr>
        <p:xfrm>
          <a:off x="1763485" y="1621970"/>
          <a:ext cx="8469086" cy="3831772"/>
        </p:xfrm>
        <a:graphic>
          <a:graphicData uri="http://schemas.openxmlformats.org/drawingml/2006/table">
            <a:tbl>
              <a:tblPr firstRow="1" firstCol="1" bandRow="1"/>
              <a:tblGrid>
                <a:gridCol w="1143001"/>
                <a:gridCol w="1012371"/>
                <a:gridCol w="888394"/>
                <a:gridCol w="910962"/>
                <a:gridCol w="889416"/>
                <a:gridCol w="801914"/>
                <a:gridCol w="932718"/>
                <a:gridCol w="982464"/>
                <a:gridCol w="907846"/>
              </a:tblGrid>
              <a:tr h="680974">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Client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Symptom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 of sessions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Pre Duration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Pre Intensity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Pre</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Freq.</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Post Duration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Post Intensity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Post</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Freq.</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751457">
                <a:tc>
                  <a:txBody>
                    <a:bodyPr/>
                    <a:lstStyle/>
                    <a:p>
                      <a:pPr marL="342900" marR="0" lvl="0" indent="-342900">
                        <a:lnSpc>
                          <a:spcPct val="107000"/>
                        </a:lnSpc>
                        <a:spcBef>
                          <a:spcPts val="0"/>
                        </a:spcBef>
                        <a:spcAft>
                          <a:spcPts val="0"/>
                        </a:spcAft>
                        <a:buFont typeface="+mj-lt"/>
                        <a:buAutoNum type="arabicPeriod"/>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DoMc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1800 sec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1/wk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 secs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wk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610560">
                <a:tc>
                  <a:txBody>
                    <a:bodyPr/>
                    <a:lstStyle/>
                    <a:p>
                      <a:pPr marL="0" marR="0" lvl="0" indent="0">
                        <a:lnSpc>
                          <a:spcPct val="107000"/>
                        </a:lnSpc>
                        <a:spcBef>
                          <a:spcPts val="0"/>
                        </a:spcBef>
                        <a:spcAft>
                          <a:spcPts val="0"/>
                        </a:spcAft>
                        <a:buFont typeface="+mj-lt"/>
                        <a:buNone/>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2.     </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SeWa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12.5m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6/day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7.5m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1.5/day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613203">
                <a:tc>
                  <a:txBody>
                    <a:bodyPr/>
                    <a:lstStyle/>
                    <a:p>
                      <a:pPr marL="0" marR="0" lvl="0" indent="0">
                        <a:lnSpc>
                          <a:spcPct val="107000"/>
                        </a:lnSpc>
                        <a:spcBef>
                          <a:spcPts val="0"/>
                        </a:spcBef>
                        <a:spcAft>
                          <a:spcPts val="0"/>
                        </a:spcAft>
                        <a:buFont typeface="+mj-lt"/>
                        <a:buNone/>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3.     </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JaSe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120m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25/</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1.5/mo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587789">
                <a:tc>
                  <a:txBody>
                    <a:bodyPr/>
                    <a:lstStyle/>
                    <a:p>
                      <a:pPr marL="0" marR="0" lvl="0" indent="0">
                        <a:lnSpc>
                          <a:spcPct val="107000"/>
                        </a:lnSpc>
                        <a:spcBef>
                          <a:spcPts val="0"/>
                        </a:spcBef>
                        <a:spcAft>
                          <a:spcPts val="0"/>
                        </a:spcAft>
                        <a:buFont typeface="+mj-lt"/>
                        <a:buNone/>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4.     </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AiGi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120m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87789">
                <a:tc>
                  <a:txBody>
                    <a:bodyPr/>
                    <a:lstStyle/>
                    <a:p>
                      <a:pPr marL="0" marR="0" lvl="0" indent="0">
                        <a:lnSpc>
                          <a:spcPct val="107000"/>
                        </a:lnSpc>
                        <a:spcBef>
                          <a:spcPts val="0"/>
                        </a:spcBef>
                        <a:spcAft>
                          <a:spcPts val="0"/>
                        </a:spcAft>
                        <a:buFont typeface="+mj-lt"/>
                        <a:buNone/>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5.     </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NiBi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60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3.5wk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30m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.5wk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bl>
          </a:graphicData>
        </a:graphic>
      </p:graphicFrame>
    </p:spTree>
    <p:extLst>
      <p:ext uri="{BB962C8B-B14F-4D97-AF65-F5344CB8AC3E}">
        <p14:creationId xmlns:p14="http://schemas.microsoft.com/office/powerpoint/2010/main" val="1724155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38990" y="391885"/>
            <a:ext cx="5357282" cy="6150431"/>
          </a:xfrm>
          <a:prstGeom prst="rect">
            <a:avLst/>
          </a:prstGeom>
        </p:spPr>
      </p:pic>
      <p:pic>
        <p:nvPicPr>
          <p:cNvPr id="7" name="Picture 6"/>
          <p:cNvPicPr>
            <a:picLocks noChangeAspect="1"/>
          </p:cNvPicPr>
          <p:nvPr/>
        </p:nvPicPr>
        <p:blipFill>
          <a:blip r:embed="rId4"/>
          <a:stretch>
            <a:fillRect/>
          </a:stretch>
        </p:blipFill>
        <p:spPr>
          <a:xfrm>
            <a:off x="6281555" y="391885"/>
            <a:ext cx="5291136" cy="6150432"/>
          </a:xfrm>
          <a:prstGeom prst="rect">
            <a:avLst/>
          </a:prstGeom>
        </p:spPr>
      </p:pic>
    </p:spTree>
    <p:extLst>
      <p:ext uri="{BB962C8B-B14F-4D97-AF65-F5344CB8AC3E}">
        <p14:creationId xmlns:p14="http://schemas.microsoft.com/office/powerpoint/2010/main" val="38940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18923" y="87923"/>
            <a:ext cx="5304323" cy="6550269"/>
          </a:xfrm>
          <a:prstGeom prst="rect">
            <a:avLst/>
          </a:prstGeom>
        </p:spPr>
      </p:pic>
      <p:pic>
        <p:nvPicPr>
          <p:cNvPr id="3" name="Picture 2"/>
          <p:cNvPicPr>
            <a:picLocks noChangeAspect="1"/>
          </p:cNvPicPr>
          <p:nvPr/>
        </p:nvPicPr>
        <p:blipFill>
          <a:blip r:embed="rId4"/>
          <a:stretch>
            <a:fillRect/>
          </a:stretch>
        </p:blipFill>
        <p:spPr>
          <a:xfrm>
            <a:off x="626276" y="87923"/>
            <a:ext cx="5259633" cy="6550269"/>
          </a:xfrm>
          <a:prstGeom prst="rect">
            <a:avLst/>
          </a:prstGeom>
        </p:spPr>
      </p:pic>
    </p:spTree>
    <p:extLst>
      <p:ext uri="{BB962C8B-B14F-4D97-AF65-F5344CB8AC3E}">
        <p14:creationId xmlns:p14="http://schemas.microsoft.com/office/powerpoint/2010/main" val="45675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229269367"/>
              </p:ext>
            </p:extLst>
          </p:nvPr>
        </p:nvGraphicFramePr>
        <p:xfrm>
          <a:off x="2035629" y="746043"/>
          <a:ext cx="8027656"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370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85307183"/>
              </p:ext>
            </p:extLst>
          </p:nvPr>
        </p:nvGraphicFramePr>
        <p:xfrm>
          <a:off x="1378303" y="1567093"/>
          <a:ext cx="9459685" cy="782765"/>
        </p:xfrm>
        <a:graphic>
          <a:graphicData uri="http://schemas.openxmlformats.org/drawingml/2006/table">
            <a:tbl>
              <a:tblPr firstRow="1" firstCol="1" bandRow="1"/>
              <a:tblGrid>
                <a:gridCol w="1295399"/>
                <a:gridCol w="751115"/>
                <a:gridCol w="718457"/>
                <a:gridCol w="925285"/>
                <a:gridCol w="947058"/>
                <a:gridCol w="1197428"/>
                <a:gridCol w="1306286"/>
                <a:gridCol w="925286"/>
                <a:gridCol w="1393371"/>
              </a:tblGrid>
              <a:tr h="754071">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Client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Sympt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of sessions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Pre Duration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Pre Intensity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Pre</a:t>
                      </a: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Freq.</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Post Duration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Post Intensity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Post</a:t>
                      </a: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Freq.</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bl>
          </a:graphicData>
        </a:graphic>
      </p:graphicFrame>
      <p:sp>
        <p:nvSpPr>
          <p:cNvPr id="7" name="TextBox 6"/>
          <p:cNvSpPr txBox="1"/>
          <p:nvPr/>
        </p:nvSpPr>
        <p:spPr>
          <a:xfrm>
            <a:off x="1480457" y="4201885"/>
            <a:ext cx="9154886" cy="523220"/>
          </a:xfrm>
          <a:prstGeom prst="rect">
            <a:avLst/>
          </a:prstGeom>
          <a:noFill/>
        </p:spPr>
        <p:txBody>
          <a:bodyPr wrap="square" rtlCol="0">
            <a:spAutoFit/>
          </a:bodyPr>
          <a:lstStyle/>
          <a:p>
            <a:r>
              <a:rPr lang="en-US" sz="2800" dirty="0" smtClean="0">
                <a:latin typeface="Lucida Handwriting" panose="03010101010101010101" pitchFamily="66" charset="0"/>
              </a:rPr>
              <a:t>I have never felt this good in my entire life</a:t>
            </a:r>
            <a:endParaRPr lang="en-US" sz="2800" dirty="0">
              <a:latin typeface="Lucida Handwriting" panose="03010101010101010101" pitchFamily="66"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70715806"/>
              </p:ext>
            </p:extLst>
          </p:nvPr>
        </p:nvGraphicFramePr>
        <p:xfrm>
          <a:off x="1378304" y="2449280"/>
          <a:ext cx="9459685" cy="1023263"/>
        </p:xfrm>
        <a:graphic>
          <a:graphicData uri="http://schemas.openxmlformats.org/drawingml/2006/table">
            <a:tbl>
              <a:tblPr firstRow="1" firstCol="1" bandRow="1"/>
              <a:tblGrid>
                <a:gridCol w="1310467"/>
                <a:gridCol w="762000"/>
                <a:gridCol w="729343"/>
                <a:gridCol w="947057"/>
                <a:gridCol w="914400"/>
                <a:gridCol w="1186543"/>
                <a:gridCol w="1328057"/>
                <a:gridCol w="947058"/>
                <a:gridCol w="1334760"/>
              </a:tblGrid>
              <a:tr h="1023263">
                <a:tc>
                  <a:txBody>
                    <a:bodyPr/>
                    <a:lstStyle/>
                    <a:p>
                      <a:pPr marL="0" marR="0" lvl="0" indent="0">
                        <a:lnSpc>
                          <a:spcPct val="107000"/>
                        </a:lnSpc>
                        <a:spcBef>
                          <a:spcPts val="0"/>
                        </a:spcBef>
                        <a:spcAft>
                          <a:spcPts val="0"/>
                        </a:spcAft>
                        <a:buFont typeface="+mj-lt"/>
                        <a:buNone/>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4.     </a:t>
                      </a:r>
                      <a:r>
                        <a:rPr lang="en-US" sz="1600" dirty="0" err="1" smtClean="0">
                          <a:effectLst/>
                          <a:latin typeface="Calibri" panose="020F0502020204030204" pitchFamily="34" charset="0"/>
                          <a:ea typeface="Calibri" panose="020F0502020204030204" pitchFamily="34" charset="0"/>
                          <a:cs typeface="Times New Roman" panose="02020603050405020304" pitchFamily="18" charset="0"/>
                        </a:rPr>
                        <a:t>AiGi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120m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29998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750" fill="hold"/>
                                        <p:tgtEl>
                                          <p:spTgt spid="2"/>
                                        </p:tgtEl>
                                        <p:attrNameLst>
                                          <p:attrName>ppt_x</p:attrName>
                                        </p:attrNameLst>
                                      </p:cBhvr>
                                      <p:tavLst>
                                        <p:tav tm="0">
                                          <p:val>
                                            <p:strVal val="#ppt_x"/>
                                          </p:val>
                                        </p:tav>
                                        <p:tav tm="100000">
                                          <p:val>
                                            <p:strVal val="#ppt_x"/>
                                          </p:val>
                                        </p:tav>
                                      </p:tavLst>
                                    </p:anim>
                                    <p:anim calcmode="lin" valueType="num">
                                      <p:cBhvr additive="base">
                                        <p:cTn id="13"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456" y="156745"/>
            <a:ext cx="10025743" cy="7263527"/>
          </a:xfrm>
          <a:prstGeom prst="rect">
            <a:avLst/>
          </a:prstGeom>
          <a:solidFill>
            <a:schemeClr val="bg1"/>
          </a:solidFill>
        </p:spPr>
        <p:txBody>
          <a:bodyPr wrap="square" rtlCol="0">
            <a:spAutoFit/>
          </a:bodyPr>
          <a:lstStyle/>
          <a:p>
            <a:pPr algn="ctr"/>
            <a:r>
              <a:rPr lang="en-US" sz="2800" dirty="0" smtClean="0">
                <a:solidFill>
                  <a:schemeClr val="accent1"/>
                </a:solidFill>
                <a:latin typeface="Arial Black" panose="020B0A04020102020204" pitchFamily="34" charset="0"/>
              </a:rPr>
              <a:t>Conclusions:</a:t>
            </a:r>
          </a:p>
          <a:p>
            <a:r>
              <a:rPr lang="en-US" sz="2400" dirty="0" smtClean="0"/>
              <a:t>The work </a:t>
            </a:r>
            <a:r>
              <a:rPr lang="en-US" sz="2400" dirty="0"/>
              <a:t>I</a:t>
            </a:r>
            <a:r>
              <a:rPr lang="en-US" sz="2400" dirty="0" smtClean="0"/>
              <a:t> have reviewed here strongly suggests that the use of </a:t>
            </a:r>
            <a:r>
              <a:rPr lang="en-US" sz="2400" dirty="0" err="1" smtClean="0"/>
              <a:t>NeurOptimal</a:t>
            </a:r>
            <a:r>
              <a:rPr lang="en-US" sz="2400" dirty="0" smtClean="0"/>
              <a:t> lessens symptoms related to Emotional Regulation for individuals with Autism. These results are consistent with those of </a:t>
            </a:r>
            <a:r>
              <a:rPr lang="en-US" sz="2400" dirty="0" err="1" smtClean="0"/>
              <a:t>Zivoder</a:t>
            </a:r>
            <a:r>
              <a:rPr lang="en-US" sz="2400" dirty="0"/>
              <a:t>, </a:t>
            </a:r>
            <a:r>
              <a:rPr lang="en-US" sz="2400" dirty="0" err="1" smtClean="0"/>
              <a:t>Martic-Biocina</a:t>
            </a:r>
            <a:r>
              <a:rPr lang="en-US" sz="2400" dirty="0" smtClean="0"/>
              <a:t>, </a:t>
            </a:r>
            <a:r>
              <a:rPr lang="en-US" sz="2400" dirty="0" err="1"/>
              <a:t>Kosic</a:t>
            </a:r>
            <a:r>
              <a:rPr lang="en-US" sz="2400" dirty="0"/>
              <a:t> &amp; </a:t>
            </a:r>
            <a:r>
              <a:rPr lang="en-US" sz="2400" dirty="0" err="1" smtClean="0"/>
              <a:t>Bosak</a:t>
            </a:r>
            <a:r>
              <a:rPr lang="en-US" sz="2400" dirty="0" smtClean="0"/>
              <a:t> (2015) in their study of neurofeedback training for ASD youth, in which they reported </a:t>
            </a:r>
            <a:r>
              <a:rPr lang="en-US" sz="2400" dirty="0"/>
              <a:t>changes in </a:t>
            </a:r>
            <a:r>
              <a:rPr lang="en-US" sz="2400" dirty="0" err="1"/>
              <a:t>behaviour</a:t>
            </a:r>
            <a:r>
              <a:rPr lang="en-US" sz="2400" dirty="0"/>
              <a:t> </a:t>
            </a:r>
            <a:r>
              <a:rPr lang="en-US" sz="2400" dirty="0" smtClean="0"/>
              <a:t>including less aggression, increased cooperation, and communication, improved attention </a:t>
            </a:r>
            <a:r>
              <a:rPr lang="en-US" sz="2400" dirty="0"/>
              <a:t>span and sensory motor skills. </a:t>
            </a:r>
            <a:r>
              <a:rPr lang="en-US" sz="2400" dirty="0" smtClean="0"/>
              <a:t> </a:t>
            </a:r>
            <a:r>
              <a:rPr lang="en-US" sz="2400" dirty="0"/>
              <a:t>A</a:t>
            </a:r>
            <a:r>
              <a:rPr lang="en-US" sz="2400" dirty="0" smtClean="0"/>
              <a:t>ll subjects in their study accomplished </a:t>
            </a:r>
            <a:r>
              <a:rPr lang="en-US" sz="2400" dirty="0"/>
              <a:t>a certain degree of improvement in </a:t>
            </a:r>
            <a:r>
              <a:rPr lang="en-US" sz="2400" dirty="0" smtClean="0"/>
              <a:t>their </a:t>
            </a:r>
            <a:r>
              <a:rPr lang="en-US" sz="2400" dirty="0"/>
              <a:t>level of daily functioning. </a:t>
            </a:r>
            <a:endParaRPr lang="en-US" sz="2400" dirty="0" smtClean="0"/>
          </a:p>
          <a:p>
            <a:endParaRPr lang="en-US" dirty="0"/>
          </a:p>
          <a:p>
            <a:r>
              <a:rPr lang="en-US" sz="2400" dirty="0" smtClean="0"/>
              <a:t>Unfortunately, both studies lack a large enough sample size. Therefore a larger study with more controls is needed.</a:t>
            </a:r>
          </a:p>
          <a:p>
            <a:endParaRPr lang="en-US" dirty="0"/>
          </a:p>
          <a:p>
            <a:r>
              <a:rPr lang="en-US" sz="2400" dirty="0" smtClean="0"/>
              <a:t>There is a rapidly growing number of </a:t>
            </a:r>
            <a:r>
              <a:rPr lang="en-US" sz="2400" dirty="0" err="1" smtClean="0"/>
              <a:t>NeurOptimal</a:t>
            </a:r>
            <a:r>
              <a:rPr lang="en-US" sz="2400" dirty="0" smtClean="0"/>
              <a:t> users and my hope is that we can take this to the next level, and formalize some measures and procedures to tighten things up, build a larger group to study,  and a better controlled study.</a:t>
            </a:r>
          </a:p>
          <a:p>
            <a:endParaRPr lang="en-US" dirty="0"/>
          </a:p>
          <a:p>
            <a:r>
              <a:rPr lang="en-US" sz="2400" dirty="0" smtClean="0"/>
              <a:t>It has been exciting working with this group, who in many respects are outliers in society. </a:t>
            </a:r>
            <a:r>
              <a:rPr lang="en-US" sz="2400" dirty="0"/>
              <a:t>C</a:t>
            </a:r>
            <a:r>
              <a:rPr lang="en-US" sz="2400" dirty="0" smtClean="0"/>
              <a:t>hanging their trajectory, by allowing them freedom from their sensory challenges has allowed them to blossom and reach a higher potential. </a:t>
            </a:r>
            <a:endParaRPr lang="en-US" sz="2800" dirty="0" smtClean="0"/>
          </a:p>
        </p:txBody>
      </p:sp>
    </p:spTree>
    <p:extLst>
      <p:ext uri="{BB962C8B-B14F-4D97-AF65-F5344CB8AC3E}">
        <p14:creationId xmlns:p14="http://schemas.microsoft.com/office/powerpoint/2010/main" val="34933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8057" y="816429"/>
            <a:ext cx="9568543" cy="4708981"/>
          </a:xfrm>
          <a:prstGeom prst="rect">
            <a:avLst/>
          </a:prstGeom>
          <a:solidFill>
            <a:schemeClr val="bg1"/>
          </a:solidFill>
        </p:spPr>
        <p:txBody>
          <a:bodyPr wrap="square" rtlCol="0">
            <a:spAutoFit/>
          </a:bodyPr>
          <a:lstStyle/>
          <a:p>
            <a:pPr algn="ctr"/>
            <a:r>
              <a:rPr lang="en-US" sz="2400" dirty="0" smtClean="0"/>
              <a:t>Bibliography</a:t>
            </a:r>
          </a:p>
          <a:p>
            <a:pPr algn="ctr"/>
            <a:endParaRPr lang="en-US" sz="2400" dirty="0"/>
          </a:p>
          <a:p>
            <a:r>
              <a:rPr lang="en-US" dirty="0"/>
              <a:t>Chambers, R., </a:t>
            </a:r>
            <a:r>
              <a:rPr lang="en-US" dirty="0" err="1"/>
              <a:t>Gullone</a:t>
            </a:r>
            <a:r>
              <a:rPr lang="en-US" dirty="0"/>
              <a:t>, E., &amp; Allen, N.B. (2009). Mindful emotion regulation: An integrative review. Clinical Psychology Review, 29(6), 560–572</a:t>
            </a:r>
            <a:r>
              <a:rPr lang="en-US" dirty="0" smtClean="0"/>
              <a:t>.</a:t>
            </a:r>
          </a:p>
          <a:p>
            <a:endParaRPr lang="en-US" dirty="0" smtClean="0"/>
          </a:p>
          <a:p>
            <a:r>
              <a:rPr lang="en-US" dirty="0"/>
              <a:t>Davis, N. O., </a:t>
            </a:r>
            <a:r>
              <a:rPr lang="en-US" dirty="0" err="1"/>
              <a:t>Kollins</a:t>
            </a:r>
            <a:r>
              <a:rPr lang="en-US" dirty="0"/>
              <a:t>, S. H. (2012). Treatment for co-occurring attention deficit/hyperactivity disorder and autism spectrum disorder. </a:t>
            </a:r>
            <a:r>
              <a:rPr lang="en-US" dirty="0" err="1"/>
              <a:t>Neurotherapeutics</a:t>
            </a:r>
            <a:r>
              <a:rPr lang="en-US" dirty="0"/>
              <a:t>, 9, 518-530. doi:10.1007/s13311-012-0126-9 Google Scholar, </a:t>
            </a:r>
            <a:r>
              <a:rPr lang="en-US" dirty="0" err="1"/>
              <a:t>Crossref</a:t>
            </a:r>
            <a:r>
              <a:rPr lang="en-US" dirty="0"/>
              <a:t>, Medline</a:t>
            </a:r>
          </a:p>
          <a:p>
            <a:pPr algn="ctr"/>
            <a:endParaRPr lang="en-US" dirty="0" smtClean="0"/>
          </a:p>
          <a:p>
            <a:r>
              <a:rPr lang="en-US" dirty="0" err="1"/>
              <a:t>Mazefsky</a:t>
            </a:r>
            <a:r>
              <a:rPr lang="en-US" dirty="0"/>
              <a:t>, C. A., Herrington, J., Siegel, M., </a:t>
            </a:r>
            <a:r>
              <a:rPr lang="en-US" dirty="0" err="1"/>
              <a:t>Scarpa</a:t>
            </a:r>
            <a:r>
              <a:rPr lang="en-US" dirty="0"/>
              <a:t>, A., Maddox, B. B., </a:t>
            </a:r>
            <a:r>
              <a:rPr lang="en-US" dirty="0" err="1"/>
              <a:t>Scahill</a:t>
            </a:r>
            <a:r>
              <a:rPr lang="en-US" dirty="0"/>
              <a:t>, L., &amp; White, S. W. (2013). The role of emotion regulation in autism spectrum disorder. Journal of the American Academy of Child &amp; Adolescent Psychiatry, 52(7), 679–688. doi:10.1016/j.jaac.2013.05.006.</a:t>
            </a:r>
            <a:endParaRPr lang="en-US" dirty="0" smtClean="0"/>
          </a:p>
          <a:p>
            <a:endParaRPr lang="en-US" dirty="0"/>
          </a:p>
          <a:p>
            <a:r>
              <a:rPr lang="en-US" dirty="0" err="1" smtClean="0"/>
              <a:t>Zivoder</a:t>
            </a:r>
            <a:r>
              <a:rPr lang="en-US" dirty="0" smtClean="0"/>
              <a:t>, I., </a:t>
            </a:r>
            <a:r>
              <a:rPr lang="en-US" dirty="0" err="1" smtClean="0"/>
              <a:t>Martic-Biocina</a:t>
            </a:r>
            <a:r>
              <a:rPr lang="en-US" dirty="0" smtClean="0"/>
              <a:t>, S., </a:t>
            </a:r>
            <a:r>
              <a:rPr lang="en-US" dirty="0" err="1" smtClean="0"/>
              <a:t>Kosic</a:t>
            </a:r>
            <a:r>
              <a:rPr lang="en-US" dirty="0" smtClean="0"/>
              <a:t>, A.V., </a:t>
            </a:r>
            <a:r>
              <a:rPr lang="en-US" dirty="0"/>
              <a:t>&amp; </a:t>
            </a:r>
            <a:r>
              <a:rPr lang="en-US" dirty="0" err="1" smtClean="0"/>
              <a:t>Bosak</a:t>
            </a:r>
            <a:r>
              <a:rPr lang="en-US" dirty="0" smtClean="0"/>
              <a:t>, J. (2015). Neurofeedback Application in the  Treatment of Autistic Spectrum Disorders </a:t>
            </a:r>
            <a:r>
              <a:rPr lang="en-US" dirty="0"/>
              <a:t>(ASD) </a:t>
            </a:r>
            <a:r>
              <a:rPr lang="en-US" dirty="0" err="1"/>
              <a:t>Psychiatria</a:t>
            </a:r>
            <a:r>
              <a:rPr lang="en-US" dirty="0"/>
              <a:t> </a:t>
            </a:r>
            <a:r>
              <a:rPr lang="en-US" dirty="0" err="1"/>
              <a:t>Danubina</a:t>
            </a:r>
            <a:r>
              <a:rPr lang="en-US" dirty="0" smtClean="0"/>
              <a:t>, </a:t>
            </a:r>
            <a:r>
              <a:rPr lang="en-US" dirty="0"/>
              <a:t>Vol. 27, Suppl. 1, pp </a:t>
            </a:r>
            <a:r>
              <a:rPr lang="en-US" dirty="0" smtClean="0"/>
              <a:t>391–394</a:t>
            </a:r>
          </a:p>
          <a:p>
            <a:endParaRPr lang="en-US" dirty="0"/>
          </a:p>
        </p:txBody>
      </p:sp>
    </p:spTree>
    <p:extLst>
      <p:ext uri="{BB962C8B-B14F-4D97-AF65-F5344CB8AC3E}">
        <p14:creationId xmlns:p14="http://schemas.microsoft.com/office/powerpoint/2010/main" val="4037517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910" y="193626"/>
            <a:ext cx="7367887" cy="3766185"/>
          </a:xfrm>
          <a:effectLst>
            <a:softEdge rad="406400"/>
          </a:effectLst>
        </p:spPr>
        <p:txBody>
          <a:bodyPr>
            <a:noAutofit/>
          </a:bodyPr>
          <a:lstStyle/>
          <a:p>
            <a:r>
              <a:rPr lang="en-US" sz="4800" dirty="0" smtClean="0">
                <a:solidFill>
                  <a:schemeClr val="accent1">
                    <a:lumMod val="75000"/>
                  </a:schemeClr>
                </a:solidFill>
              </a:rPr>
              <a:t>Some context...</a:t>
            </a:r>
          </a:p>
          <a:p>
            <a:r>
              <a:rPr lang="en-US" dirty="0" smtClean="0"/>
              <a:t>I have been working with children and youth at-risk since 1994, and since 2005 more specifically with individuals with Autism. As a counselor, this objective proved difficult – along with the relational challenges inherent with autism, we are often dealing with symptoms of anxiety, low frustration tolerance, impulsiveness, and reactivity. </a:t>
            </a:r>
          </a:p>
          <a:p>
            <a:r>
              <a:rPr lang="en-US" dirty="0" smtClean="0"/>
              <a:t>The combined effect made working towards improved emotional regulation difficult. </a:t>
            </a:r>
          </a:p>
          <a:p>
            <a:r>
              <a:rPr lang="en-US" dirty="0" smtClean="0"/>
              <a:t>I began using </a:t>
            </a:r>
            <a:r>
              <a:rPr lang="en-US" dirty="0" err="1" smtClean="0"/>
              <a:t>NeurOptimal</a:t>
            </a:r>
            <a:r>
              <a:rPr lang="en-US" dirty="0" smtClean="0"/>
              <a:t> in 2010 to address ER with ASD individuals.</a:t>
            </a:r>
          </a:p>
          <a:p>
            <a:r>
              <a:rPr lang="en-US" dirty="0"/>
              <a:t>I joined SOS Children’s Village BC in 2013 with the objective of creating a NFB based autism service.</a:t>
            </a:r>
          </a:p>
          <a:p>
            <a:r>
              <a:rPr lang="en-US" dirty="0"/>
              <a:t>In 2015 Dr. </a:t>
            </a:r>
            <a:r>
              <a:rPr lang="en-US" dirty="0" err="1"/>
              <a:t>Lise</a:t>
            </a:r>
            <a:r>
              <a:rPr lang="en-US" dirty="0"/>
              <a:t> Delong became my Clinical Director and mentor. </a:t>
            </a:r>
          </a:p>
          <a:p>
            <a:endParaRPr lang="en-US" dirty="0" smtClean="0"/>
          </a:p>
          <a:p>
            <a:endParaRPr lang="en-US" sz="2800" dirty="0" smtClean="0"/>
          </a:p>
        </p:txBody>
      </p:sp>
      <p:pic>
        <p:nvPicPr>
          <p:cNvPr id="4" name="Picture 3"/>
          <p:cNvPicPr>
            <a:picLocks noChangeAspect="1"/>
          </p:cNvPicPr>
          <p:nvPr/>
        </p:nvPicPr>
        <p:blipFill>
          <a:blip r:embed="rId3"/>
          <a:stretch>
            <a:fillRect/>
          </a:stretch>
        </p:blipFill>
        <p:spPr>
          <a:xfrm>
            <a:off x="8139732" y="766354"/>
            <a:ext cx="3731075" cy="5358848"/>
          </a:xfrm>
          <a:prstGeom prst="rect">
            <a:avLst/>
          </a:prstGeom>
        </p:spPr>
      </p:pic>
    </p:spTree>
    <p:extLst>
      <p:ext uri="{BB962C8B-B14F-4D97-AF65-F5344CB8AC3E}">
        <p14:creationId xmlns:p14="http://schemas.microsoft.com/office/powerpoint/2010/main" val="38146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2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243281"/>
            <a:ext cx="10986695" cy="1106549"/>
          </a:xfrm>
        </p:spPr>
        <p:txBody>
          <a:bodyPr>
            <a:noAutofit/>
          </a:bodyPr>
          <a:lstStyle/>
          <a:p>
            <a:r>
              <a:rPr lang="en-US" sz="3200" dirty="0" smtClean="0">
                <a:latin typeface="Arial Black" panose="020B0A04020102020204" pitchFamily="34" charset="0"/>
              </a:rPr>
              <a:t>What is Autism (ASD)?  What comes along with it? </a:t>
            </a:r>
            <a:endParaRPr lang="en-US" sz="3200" dirty="0">
              <a:latin typeface="Arial Black" panose="020B0A04020102020204" pitchFamily="34" charset="0"/>
            </a:endParaRPr>
          </a:p>
        </p:txBody>
      </p:sp>
      <p:sp>
        <p:nvSpPr>
          <p:cNvPr id="3" name="Content Placeholder 2"/>
          <p:cNvSpPr>
            <a:spLocks noGrp="1"/>
          </p:cNvSpPr>
          <p:nvPr>
            <p:ph idx="1"/>
          </p:nvPr>
        </p:nvSpPr>
        <p:spPr>
          <a:xfrm>
            <a:off x="634711" y="1349830"/>
            <a:ext cx="10942096" cy="5118082"/>
          </a:xfrm>
        </p:spPr>
        <p:txBody>
          <a:bodyPr>
            <a:normAutofit fontScale="92500" lnSpcReduction="10000"/>
          </a:bodyPr>
          <a:lstStyle/>
          <a:p>
            <a:pPr marL="514350" indent="-514350">
              <a:buFont typeface="+mj-lt"/>
              <a:buAutoNum type="romanUcPeriod"/>
            </a:pPr>
            <a:r>
              <a:rPr lang="en-US" sz="3200" dirty="0"/>
              <a:t>A</a:t>
            </a:r>
            <a:r>
              <a:rPr lang="en-US" sz="3200" dirty="0" smtClean="0"/>
              <a:t> </a:t>
            </a:r>
            <a:r>
              <a:rPr lang="en-US" sz="3200" dirty="0"/>
              <a:t>neurological disorder that affects communication and </a:t>
            </a:r>
            <a:r>
              <a:rPr lang="en-US" sz="3200" dirty="0" smtClean="0"/>
              <a:t>socialization and often involves repetitive movements. It is a lifelong </a:t>
            </a:r>
            <a:r>
              <a:rPr lang="en-US" sz="3200" dirty="0"/>
              <a:t>condition occurring in approximately 1 in </a:t>
            </a:r>
            <a:r>
              <a:rPr lang="en-US" sz="3200" dirty="0" smtClean="0"/>
              <a:t>68 individuals. It affects males 4.5 times more than females. </a:t>
            </a:r>
            <a:endParaRPr lang="en-US" dirty="0"/>
          </a:p>
          <a:p>
            <a:pPr marL="514350" indent="-514350">
              <a:buFont typeface="+mj-lt"/>
              <a:buAutoNum type="romanUcPeriod"/>
            </a:pPr>
            <a:endParaRPr lang="en-US" dirty="0"/>
          </a:p>
          <a:p>
            <a:pPr marL="514350" indent="-514350">
              <a:buFont typeface="+mj-lt"/>
              <a:buAutoNum type="romanUcPeriod"/>
            </a:pPr>
            <a:r>
              <a:rPr lang="en-US" sz="3000" dirty="0"/>
              <a:t>There is a large comorbidity factor </a:t>
            </a:r>
            <a:r>
              <a:rPr lang="en-US" sz="3000" dirty="0" smtClean="0"/>
              <a:t>with ASD - </a:t>
            </a:r>
            <a:r>
              <a:rPr lang="en-US" sz="3000" dirty="0"/>
              <a:t>ADHD, anxiety, OCD, depression, </a:t>
            </a:r>
            <a:r>
              <a:rPr lang="en-US" sz="3000" dirty="0" err="1" smtClean="0"/>
              <a:t>etc</a:t>
            </a:r>
            <a:r>
              <a:rPr lang="en-US" sz="3000" dirty="0" smtClean="0"/>
              <a:t> are often present for the ride. </a:t>
            </a:r>
            <a:endParaRPr lang="en-US" dirty="0"/>
          </a:p>
          <a:p>
            <a:pPr marL="514350" indent="-514350">
              <a:buFont typeface="+mj-lt"/>
              <a:buAutoNum type="romanUcPeriod"/>
            </a:pPr>
            <a:endParaRPr lang="en-US" dirty="0"/>
          </a:p>
          <a:p>
            <a:pPr marL="0" indent="0">
              <a:buNone/>
            </a:pPr>
            <a:r>
              <a:rPr lang="en-US" sz="3000" b="1" dirty="0"/>
              <a:t>“As compared with non ASD individuals, children diagnosed with ASD utilize nearly </a:t>
            </a:r>
            <a:r>
              <a:rPr lang="en-US" sz="3000" b="1" u="sng" dirty="0"/>
              <a:t>12 times more psychiatric services </a:t>
            </a:r>
            <a:r>
              <a:rPr lang="en-US" sz="3000" b="1" dirty="0"/>
              <a:t>for problems related to anxiety and depression as well as those associated with externalizing behaviors (i.e. aggression, defiance, self-injury, and tantrums) {</a:t>
            </a:r>
            <a:r>
              <a:rPr lang="en-US" sz="3000" b="1" dirty="0" err="1"/>
              <a:t>Croen</a:t>
            </a:r>
            <a:r>
              <a:rPr lang="en-US" sz="3000" b="1" dirty="0"/>
              <a:t>, </a:t>
            </a:r>
            <a:r>
              <a:rPr lang="en-US" sz="3000" b="1" dirty="0" err="1"/>
              <a:t>Najjar</a:t>
            </a:r>
            <a:r>
              <a:rPr lang="en-US" sz="3000" b="1" dirty="0"/>
              <a:t>, Ray, </a:t>
            </a:r>
            <a:r>
              <a:rPr lang="en-US" sz="3000" b="1" dirty="0" err="1"/>
              <a:t>Lotspeich</a:t>
            </a:r>
            <a:r>
              <a:rPr lang="en-US" sz="3000" b="1" dirty="0"/>
              <a:t>, &amp; Bernal, 2006}”. </a:t>
            </a:r>
            <a:endParaRPr lang="en-US" sz="3000" b="1" dirty="0" smtClean="0"/>
          </a:p>
        </p:txBody>
      </p:sp>
    </p:spTree>
    <p:extLst>
      <p:ext uri="{BB962C8B-B14F-4D97-AF65-F5344CB8AC3E}">
        <p14:creationId xmlns:p14="http://schemas.microsoft.com/office/powerpoint/2010/main" val="33822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139112"/>
            <a:ext cx="10772775" cy="1658198"/>
          </a:xfrm>
        </p:spPr>
        <p:txBody>
          <a:bodyPr>
            <a:normAutofit/>
          </a:bodyPr>
          <a:lstStyle/>
          <a:p>
            <a:r>
              <a:rPr lang="en-US" sz="4800" dirty="0" smtClean="0">
                <a:latin typeface="Arial Black" panose="020B0A04020102020204" pitchFamily="34" charset="0"/>
              </a:rPr>
              <a:t>What is Emotional Regulation?</a:t>
            </a:r>
            <a:endParaRPr lang="en-US" sz="4800" dirty="0">
              <a:latin typeface="Arial Black" panose="020B0A04020102020204" pitchFamily="34" charset="0"/>
            </a:endParaRPr>
          </a:p>
        </p:txBody>
      </p:sp>
      <p:sp>
        <p:nvSpPr>
          <p:cNvPr id="3" name="Content Placeholder 2"/>
          <p:cNvSpPr>
            <a:spLocks noGrp="1"/>
          </p:cNvSpPr>
          <p:nvPr>
            <p:ph idx="1"/>
          </p:nvPr>
        </p:nvSpPr>
        <p:spPr>
          <a:xfrm>
            <a:off x="676656" y="1268098"/>
            <a:ext cx="7351608" cy="501977"/>
          </a:xfrm>
        </p:spPr>
        <p:txBody>
          <a:bodyPr>
            <a:normAutofit/>
          </a:bodyPr>
          <a:lstStyle/>
          <a:p>
            <a:pPr marL="0" indent="0">
              <a:buNone/>
            </a:pPr>
            <a:r>
              <a:rPr lang="en-US" sz="2800" dirty="0"/>
              <a:t>ER refers to the ability to control one’s emotions</a:t>
            </a:r>
            <a:r>
              <a:rPr lang="en-US" sz="2800" dirty="0" smtClean="0"/>
              <a:t>. </a:t>
            </a:r>
          </a:p>
          <a:p>
            <a:pPr marL="0" indent="0">
              <a:buNone/>
            </a:pPr>
            <a:endParaRPr lang="en-US" sz="1200" dirty="0" smtClean="0"/>
          </a:p>
          <a:p>
            <a:pPr marL="0" indent="0">
              <a:buNone/>
            </a:pPr>
            <a:endParaRPr lang="en-US" sz="1200" dirty="0" smtClean="0"/>
          </a:p>
        </p:txBody>
      </p:sp>
      <p:pic>
        <p:nvPicPr>
          <p:cNvPr id="4" name="Picture 3"/>
          <p:cNvPicPr>
            <a:picLocks noChangeAspect="1"/>
          </p:cNvPicPr>
          <p:nvPr/>
        </p:nvPicPr>
        <p:blipFill>
          <a:blip r:embed="rId3"/>
          <a:stretch>
            <a:fillRect/>
          </a:stretch>
        </p:blipFill>
        <p:spPr>
          <a:xfrm>
            <a:off x="8128933" y="1956372"/>
            <a:ext cx="3481430" cy="3750141"/>
          </a:xfrm>
          <a:prstGeom prst="rect">
            <a:avLst/>
          </a:prstGeom>
        </p:spPr>
      </p:pic>
      <p:sp>
        <p:nvSpPr>
          <p:cNvPr id="5" name="TextBox 4"/>
          <p:cNvSpPr txBox="1"/>
          <p:nvPr/>
        </p:nvSpPr>
        <p:spPr>
          <a:xfrm>
            <a:off x="679508" y="2018043"/>
            <a:ext cx="7222921" cy="3785652"/>
          </a:xfrm>
          <a:prstGeom prst="rect">
            <a:avLst/>
          </a:prstGeom>
          <a:noFill/>
        </p:spPr>
        <p:txBody>
          <a:bodyPr wrap="square" rtlCol="0">
            <a:spAutoFit/>
          </a:bodyPr>
          <a:lstStyle/>
          <a:p>
            <a:r>
              <a:rPr lang="en-US" sz="2400" dirty="0"/>
              <a:t>Because ER is thought of as a </a:t>
            </a:r>
            <a:r>
              <a:rPr lang="en-US" sz="2400" dirty="0" smtClean="0"/>
              <a:t>important </a:t>
            </a:r>
            <a:r>
              <a:rPr lang="en-US" sz="2400" dirty="0"/>
              <a:t>adaptive mechanism that </a:t>
            </a:r>
            <a:r>
              <a:rPr lang="en-US" sz="2400" dirty="0" smtClean="0"/>
              <a:t>allows </a:t>
            </a:r>
            <a:r>
              <a:rPr lang="en-US" sz="2400" dirty="0"/>
              <a:t>individuals to sustain an ideal level of arousal in order to meet personal and social goals [Chambers, </a:t>
            </a:r>
            <a:r>
              <a:rPr lang="en-US" sz="2400" dirty="0" err="1"/>
              <a:t>Gullone</a:t>
            </a:r>
            <a:r>
              <a:rPr lang="en-US" sz="2400" dirty="0"/>
              <a:t>, &amp; Allen, 2009], </a:t>
            </a:r>
            <a:r>
              <a:rPr lang="en-US" sz="2400" dirty="0" smtClean="0"/>
              <a:t>an inability to regulate one’s emotions well, must be considered </a:t>
            </a:r>
            <a:r>
              <a:rPr lang="en-US" sz="2400" dirty="0"/>
              <a:t>an important </a:t>
            </a:r>
            <a:r>
              <a:rPr lang="en-US" sz="2400" dirty="0" smtClean="0"/>
              <a:t>factor in understanding the high incidence of required psychiatric services (</a:t>
            </a:r>
            <a:r>
              <a:rPr lang="en-US" sz="2400" dirty="0" err="1" smtClean="0"/>
              <a:t>Mazefsky</a:t>
            </a:r>
            <a:r>
              <a:rPr lang="en-US" sz="2400" dirty="0"/>
              <a:t>, </a:t>
            </a:r>
            <a:r>
              <a:rPr lang="en-US" sz="2400" dirty="0" err="1"/>
              <a:t>Borue</a:t>
            </a:r>
            <a:r>
              <a:rPr lang="en-US" sz="2400" dirty="0"/>
              <a:t>, Day, and </a:t>
            </a:r>
            <a:r>
              <a:rPr lang="en-US" sz="2400" dirty="0" err="1" smtClean="0"/>
              <a:t>Minshew</a:t>
            </a:r>
            <a:r>
              <a:rPr lang="en-US" sz="2400" dirty="0" smtClean="0"/>
              <a:t>, 2014).</a:t>
            </a:r>
          </a:p>
          <a:p>
            <a:endParaRPr lang="en-US" sz="2400" dirty="0"/>
          </a:p>
          <a:p>
            <a:endParaRPr lang="en-US" sz="2400" dirty="0"/>
          </a:p>
        </p:txBody>
      </p:sp>
      <p:sp>
        <p:nvSpPr>
          <p:cNvPr id="6" name="TextBox 5"/>
          <p:cNvSpPr txBox="1"/>
          <p:nvPr/>
        </p:nvSpPr>
        <p:spPr>
          <a:xfrm>
            <a:off x="696483" y="5335398"/>
            <a:ext cx="6123963" cy="830997"/>
          </a:xfrm>
          <a:prstGeom prst="rect">
            <a:avLst/>
          </a:prstGeom>
          <a:noFill/>
        </p:spPr>
        <p:txBody>
          <a:bodyPr wrap="square" rtlCol="0">
            <a:spAutoFit/>
          </a:bodyPr>
          <a:lstStyle/>
          <a:p>
            <a:r>
              <a:rPr lang="en-US" sz="2400" dirty="0" smtClean="0"/>
              <a:t>What are the most common interventions for Autism?</a:t>
            </a:r>
            <a:endParaRPr lang="en-US" sz="2400" dirty="0"/>
          </a:p>
        </p:txBody>
      </p:sp>
    </p:spTree>
    <p:extLst>
      <p:ext uri="{BB962C8B-B14F-4D97-AF65-F5344CB8AC3E}">
        <p14:creationId xmlns:p14="http://schemas.microsoft.com/office/powerpoint/2010/main" val="129230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2000" fill="hold"/>
                                        <p:tgtEl>
                                          <p:spTgt spid="6"/>
                                        </p:tgtEl>
                                        <p:attrNameLst>
                                          <p:attrName>ppt_w</p:attrName>
                                        </p:attrNameLst>
                                      </p:cBhvr>
                                      <p:tavLst>
                                        <p:tav tm="0">
                                          <p:val>
                                            <p:fltVal val="0"/>
                                          </p:val>
                                        </p:tav>
                                        <p:tav tm="100000">
                                          <p:val>
                                            <p:strVal val="#ppt_w"/>
                                          </p:val>
                                        </p:tav>
                                      </p:tavLst>
                                    </p:anim>
                                    <p:anim calcmode="lin" valueType="num">
                                      <p:cBhvr>
                                        <p:cTn id="30" dur="2000" fill="hold"/>
                                        <p:tgtEl>
                                          <p:spTgt spid="6"/>
                                        </p:tgtEl>
                                        <p:attrNameLst>
                                          <p:attrName>ppt_h</p:attrName>
                                        </p:attrNameLst>
                                      </p:cBhvr>
                                      <p:tavLst>
                                        <p:tav tm="0">
                                          <p:val>
                                            <p:fltVal val="0"/>
                                          </p:val>
                                        </p:tav>
                                        <p:tav tm="100000">
                                          <p:val>
                                            <p:strVal val="#ppt_h"/>
                                          </p:val>
                                        </p:tav>
                                      </p:tavLst>
                                    </p:anim>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656" y="494950"/>
            <a:ext cx="10753725" cy="5282915"/>
          </a:xfrm>
        </p:spPr>
        <p:txBody>
          <a:bodyPr/>
          <a:lstStyle/>
          <a:p>
            <a:pPr algn="ctr"/>
            <a:r>
              <a:rPr lang="en-US" dirty="0"/>
              <a:t>T</a:t>
            </a:r>
            <a:r>
              <a:rPr lang="en-US" dirty="0" smtClean="0"/>
              <a:t>he established </a:t>
            </a:r>
            <a:r>
              <a:rPr lang="en-US" dirty="0"/>
              <a:t>interventions for </a:t>
            </a:r>
            <a:r>
              <a:rPr lang="en-US" dirty="0" smtClean="0"/>
              <a:t>autism, SLP, OT, and Behavior Intervention, </a:t>
            </a:r>
            <a:r>
              <a:rPr lang="en-US" dirty="0"/>
              <a:t>do not directly </a:t>
            </a:r>
            <a:r>
              <a:rPr lang="en-US" dirty="0" smtClean="0"/>
              <a:t>address improving ER. </a:t>
            </a:r>
          </a:p>
          <a:p>
            <a:endParaRPr lang="en-US" dirty="0"/>
          </a:p>
          <a:p>
            <a:endParaRPr lang="en-US" dirty="0"/>
          </a:p>
          <a:p>
            <a:r>
              <a:rPr lang="en-US" dirty="0" smtClean="0"/>
              <a:t>.</a:t>
            </a:r>
            <a:endParaRPr lang="en-US" dirty="0"/>
          </a:p>
        </p:txBody>
      </p:sp>
      <p:pic>
        <p:nvPicPr>
          <p:cNvPr id="4" name="Picture 3"/>
          <p:cNvPicPr>
            <a:picLocks noChangeAspect="1"/>
          </p:cNvPicPr>
          <p:nvPr/>
        </p:nvPicPr>
        <p:blipFill>
          <a:blip r:embed="rId3"/>
          <a:stretch>
            <a:fillRect/>
          </a:stretch>
        </p:blipFill>
        <p:spPr>
          <a:xfrm>
            <a:off x="619637" y="1350586"/>
            <a:ext cx="3646107" cy="2677574"/>
          </a:xfrm>
          <a:prstGeom prst="rect">
            <a:avLst/>
          </a:prstGeom>
          <a:ln w="9525">
            <a:solidFill>
              <a:schemeClr val="tx1"/>
            </a:solidFill>
          </a:ln>
        </p:spPr>
      </p:pic>
      <p:pic>
        <p:nvPicPr>
          <p:cNvPr id="5" name="Picture 4"/>
          <p:cNvPicPr>
            <a:picLocks noChangeAspect="1"/>
          </p:cNvPicPr>
          <p:nvPr/>
        </p:nvPicPr>
        <p:blipFill>
          <a:blip r:embed="rId4"/>
          <a:stretch>
            <a:fillRect/>
          </a:stretch>
        </p:blipFill>
        <p:spPr>
          <a:xfrm>
            <a:off x="8000854" y="1336255"/>
            <a:ext cx="3549527" cy="2706236"/>
          </a:xfrm>
          <a:prstGeom prst="rect">
            <a:avLst/>
          </a:prstGeom>
          <a:ln w="9525">
            <a:solidFill>
              <a:schemeClr val="tx1"/>
            </a:solidFill>
          </a:ln>
        </p:spPr>
      </p:pic>
      <p:pic>
        <p:nvPicPr>
          <p:cNvPr id="6" name="Picture 5"/>
          <p:cNvPicPr>
            <a:picLocks noChangeAspect="1"/>
          </p:cNvPicPr>
          <p:nvPr/>
        </p:nvPicPr>
        <p:blipFill>
          <a:blip r:embed="rId5"/>
          <a:stretch>
            <a:fillRect/>
          </a:stretch>
        </p:blipFill>
        <p:spPr>
          <a:xfrm>
            <a:off x="4385746" y="1338702"/>
            <a:ext cx="3495106" cy="2706236"/>
          </a:xfrm>
          <a:prstGeom prst="rect">
            <a:avLst/>
          </a:prstGeom>
          <a:ln w="9525">
            <a:solidFill>
              <a:schemeClr val="tx1"/>
            </a:solidFill>
          </a:ln>
        </p:spPr>
      </p:pic>
      <p:pic>
        <p:nvPicPr>
          <p:cNvPr id="8" name="Picture 7"/>
          <p:cNvPicPr>
            <a:picLocks noChangeAspect="1"/>
          </p:cNvPicPr>
          <p:nvPr/>
        </p:nvPicPr>
        <p:blipFill>
          <a:blip r:embed="rId6"/>
          <a:stretch>
            <a:fillRect/>
          </a:stretch>
        </p:blipFill>
        <p:spPr>
          <a:xfrm>
            <a:off x="4187544" y="4132454"/>
            <a:ext cx="3869477" cy="2501047"/>
          </a:xfrm>
          <a:prstGeom prst="rect">
            <a:avLst/>
          </a:prstGeom>
          <a:ln w="9525">
            <a:solidFill>
              <a:schemeClr val="tx1"/>
            </a:solidFill>
          </a:ln>
        </p:spPr>
      </p:pic>
    </p:spTree>
    <p:extLst>
      <p:ext uri="{BB962C8B-B14F-4D97-AF65-F5344CB8AC3E}">
        <p14:creationId xmlns:p14="http://schemas.microsoft.com/office/powerpoint/2010/main" val="34183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 calcmode="lin" valueType="num">
                                      <p:cBhvr>
                                        <p:cTn id="24" dur="2000" fill="hold"/>
                                        <p:tgtEl>
                                          <p:spTgt spid="8"/>
                                        </p:tgtEl>
                                        <p:attrNameLst>
                                          <p:attrName>style.rotation</p:attrName>
                                        </p:attrNameLst>
                                      </p:cBhvr>
                                      <p:tavLst>
                                        <p:tav tm="0">
                                          <p:val>
                                            <p:fltVal val="90"/>
                                          </p:val>
                                        </p:tav>
                                        <p:tav tm="100000">
                                          <p:val>
                                            <p:fltVal val="0"/>
                                          </p:val>
                                        </p:tav>
                                      </p:tavLst>
                                    </p:anim>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50741"/>
            <a:ext cx="10881633" cy="1658198"/>
          </a:xfrm>
        </p:spPr>
        <p:txBody>
          <a:bodyPr/>
          <a:lstStyle/>
          <a:p>
            <a:pPr algn="ctr"/>
            <a:r>
              <a:rPr lang="en-US" dirty="0" smtClean="0">
                <a:latin typeface="Arial Black" panose="020B0A04020102020204" pitchFamily="34" charset="0"/>
              </a:rPr>
              <a:t>Why </a:t>
            </a:r>
            <a:r>
              <a:rPr lang="en-US" dirty="0" err="1" smtClean="0">
                <a:latin typeface="Arial Black" panose="020B0A04020102020204" pitchFamily="34" charset="0"/>
              </a:rPr>
              <a:t>NeurOptimal</a:t>
            </a:r>
            <a:r>
              <a:rPr lang="en-US" dirty="0">
                <a:latin typeface="Arial Black" panose="020B0A04020102020204" pitchFamily="34" charset="0"/>
              </a:rPr>
              <a:t> </a:t>
            </a:r>
            <a:r>
              <a:rPr lang="en-US" dirty="0" smtClean="0">
                <a:latin typeface="Arial Black" panose="020B0A04020102020204" pitchFamily="34" charset="0"/>
              </a:rPr>
              <a:t>for ASD?</a:t>
            </a:r>
            <a:endParaRPr lang="en-US" dirty="0">
              <a:latin typeface="Arial Black" panose="020B0A04020102020204" pitchFamily="34" charset="0"/>
            </a:endParaRPr>
          </a:p>
        </p:txBody>
      </p:sp>
      <p:sp>
        <p:nvSpPr>
          <p:cNvPr id="3" name="Content Placeholder 2"/>
          <p:cNvSpPr>
            <a:spLocks noGrp="1"/>
          </p:cNvSpPr>
          <p:nvPr>
            <p:ph idx="1"/>
          </p:nvPr>
        </p:nvSpPr>
        <p:spPr>
          <a:xfrm>
            <a:off x="657224" y="1531405"/>
            <a:ext cx="10881633" cy="4641043"/>
          </a:xfrm>
        </p:spPr>
        <p:txBody>
          <a:bodyPr>
            <a:normAutofit fontScale="92500" lnSpcReduction="20000"/>
          </a:bodyPr>
          <a:lstStyle/>
          <a:p>
            <a:r>
              <a:rPr lang="en-US" dirty="0" err="1" smtClean="0"/>
              <a:t>NeurOptimal</a:t>
            </a:r>
            <a:r>
              <a:rPr lang="en-US" dirty="0" smtClean="0"/>
              <a:t> </a:t>
            </a:r>
            <a:r>
              <a:rPr lang="en-US" dirty="0"/>
              <a:t>training is easy to implement.  </a:t>
            </a:r>
          </a:p>
          <a:p>
            <a:r>
              <a:rPr lang="en-US" dirty="0" smtClean="0"/>
              <a:t>The </a:t>
            </a:r>
            <a:r>
              <a:rPr lang="en-US" dirty="0"/>
              <a:t>process is enjoyable for the client allowing even impulsive, distracted, and anxious youth to, not just endure, but enjoy participating in sessions.</a:t>
            </a:r>
          </a:p>
          <a:p>
            <a:r>
              <a:rPr lang="en-US" dirty="0" smtClean="0"/>
              <a:t>The </a:t>
            </a:r>
            <a:r>
              <a:rPr lang="en-US" dirty="0"/>
              <a:t>client is not required to do anything because </a:t>
            </a:r>
            <a:r>
              <a:rPr lang="en-US" dirty="0" err="1"/>
              <a:t>NeurOptimal</a:t>
            </a:r>
            <a:r>
              <a:rPr lang="en-US" dirty="0"/>
              <a:t> training works with the unconscious brain. </a:t>
            </a:r>
          </a:p>
          <a:p>
            <a:r>
              <a:rPr lang="en-US" dirty="0" smtClean="0"/>
              <a:t>Positive </a:t>
            </a:r>
            <a:r>
              <a:rPr lang="en-US" dirty="0"/>
              <a:t>results occur within a relatively brief span of time in areas which are often treatment resistant.</a:t>
            </a:r>
          </a:p>
          <a:p>
            <a:r>
              <a:rPr lang="en-US" dirty="0" smtClean="0"/>
              <a:t>The </a:t>
            </a:r>
            <a:r>
              <a:rPr lang="en-US" dirty="0"/>
              <a:t>system is portable and easily applied in the home setting. </a:t>
            </a:r>
          </a:p>
          <a:p>
            <a:r>
              <a:rPr lang="en-US" dirty="0" smtClean="0"/>
              <a:t>The </a:t>
            </a:r>
            <a:r>
              <a:rPr lang="en-US" dirty="0"/>
              <a:t>research indicates that gains achieved through neurofeedback training sustain themselves after training had stopped. </a:t>
            </a:r>
          </a:p>
          <a:p>
            <a:r>
              <a:rPr lang="en-US" dirty="0"/>
              <a:t>A</a:t>
            </a:r>
            <a:r>
              <a:rPr lang="en-US" dirty="0" smtClean="0"/>
              <a:t>utism </a:t>
            </a:r>
            <a:r>
              <a:rPr lang="en-US" dirty="0"/>
              <a:t>treatment </a:t>
            </a:r>
            <a:r>
              <a:rPr lang="en-US" dirty="0" smtClean="0"/>
              <a:t>is often multi-modal</a:t>
            </a:r>
            <a:r>
              <a:rPr lang="en-US" dirty="0"/>
              <a:t>, </a:t>
            </a:r>
            <a:r>
              <a:rPr lang="en-US" dirty="0" smtClean="0"/>
              <a:t>so improving </a:t>
            </a:r>
            <a:r>
              <a:rPr lang="en-US" dirty="0"/>
              <a:t>brain performance </a:t>
            </a:r>
            <a:r>
              <a:rPr lang="en-US" dirty="0" smtClean="0"/>
              <a:t>enhances </a:t>
            </a:r>
            <a:r>
              <a:rPr lang="en-US" dirty="0"/>
              <a:t>outcomes for other interventions such as Speech </a:t>
            </a:r>
            <a:r>
              <a:rPr lang="en-US" dirty="0" smtClean="0"/>
              <a:t>Therapy, OT </a:t>
            </a:r>
            <a:r>
              <a:rPr lang="en-US" dirty="0"/>
              <a:t>and Behavioral Interventions.  </a:t>
            </a:r>
          </a:p>
          <a:p>
            <a:r>
              <a:rPr lang="en-US" dirty="0" smtClean="0"/>
              <a:t>The </a:t>
            </a:r>
            <a:r>
              <a:rPr lang="en-US" dirty="0"/>
              <a:t>training positively affects multiple domains of functioning including socialization, emotional regulation, and academic performance. </a:t>
            </a:r>
          </a:p>
          <a:p>
            <a:endParaRPr lang="en-US" dirty="0"/>
          </a:p>
        </p:txBody>
      </p:sp>
    </p:spTree>
    <p:extLst>
      <p:ext uri="{BB962C8B-B14F-4D97-AF65-F5344CB8AC3E}">
        <p14:creationId xmlns:p14="http://schemas.microsoft.com/office/powerpoint/2010/main" val="8666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656" y="1332259"/>
            <a:ext cx="10753725" cy="5001164"/>
          </a:xfrm>
        </p:spPr>
        <p:txBody>
          <a:bodyPr>
            <a:normAutofit/>
          </a:bodyPr>
          <a:lstStyle/>
          <a:p>
            <a:pPr marL="0" indent="0">
              <a:buNone/>
            </a:pPr>
            <a:endParaRPr lang="en-US" sz="1100" dirty="0" smtClean="0"/>
          </a:p>
          <a:p>
            <a:r>
              <a:rPr lang="en-US" sz="2800" dirty="0" smtClean="0"/>
              <a:t>N = 20, females = 4, males = 16</a:t>
            </a:r>
          </a:p>
          <a:p>
            <a:r>
              <a:rPr lang="en-US" sz="2800" dirty="0" smtClean="0"/>
              <a:t>Each received minimum of 10 sessions. 2 participants had 50+ sessions.</a:t>
            </a:r>
            <a:endParaRPr lang="en-US" sz="1100" dirty="0" smtClean="0"/>
          </a:p>
          <a:p>
            <a:r>
              <a:rPr lang="en-US" sz="2800" dirty="0" smtClean="0"/>
              <a:t>Sessions were 33 min in duration  - default settings </a:t>
            </a:r>
          </a:p>
          <a:p>
            <a:r>
              <a:rPr lang="en-US" sz="2800" u="sng" dirty="0" smtClean="0"/>
              <a:t>Tracking of symptoms </a:t>
            </a:r>
            <a:r>
              <a:rPr lang="en-US" sz="2800" dirty="0" smtClean="0"/>
              <a:t>– anxiety and low frustration tolerance were tracked closely – as they are most associated with self-regulation</a:t>
            </a:r>
            <a:r>
              <a:rPr lang="en-US" sz="2800" dirty="0"/>
              <a:t>. Reporting came in the form of interviews with </a:t>
            </a:r>
            <a:r>
              <a:rPr lang="en-US" sz="2800" dirty="0" smtClean="0"/>
              <a:t>clients, their parents </a:t>
            </a:r>
            <a:r>
              <a:rPr lang="en-US" sz="2800" dirty="0"/>
              <a:t>and caregivers. Their perspective considered many domains of functioning – school, home, and </a:t>
            </a:r>
            <a:r>
              <a:rPr lang="en-US" sz="2800" dirty="0" smtClean="0"/>
              <a:t>community.</a:t>
            </a:r>
          </a:p>
          <a:p>
            <a:r>
              <a:rPr lang="en-US" sz="2800" dirty="0" smtClean="0"/>
              <a:t>In addition to </a:t>
            </a:r>
            <a:r>
              <a:rPr lang="en-US" sz="2800" dirty="0" err="1" smtClean="0"/>
              <a:t>NeurOptimal</a:t>
            </a:r>
            <a:r>
              <a:rPr lang="en-US" sz="2800" dirty="0" smtClean="0"/>
              <a:t>, the children and youth were also receiving counselling occurring concurrently.</a:t>
            </a:r>
          </a:p>
          <a:p>
            <a:endParaRPr lang="en-US" dirty="0"/>
          </a:p>
        </p:txBody>
      </p:sp>
      <p:sp>
        <p:nvSpPr>
          <p:cNvPr id="5" name="TextBox 4"/>
          <p:cNvSpPr txBox="1"/>
          <p:nvPr/>
        </p:nvSpPr>
        <p:spPr>
          <a:xfrm>
            <a:off x="598714" y="506623"/>
            <a:ext cx="10961915" cy="646331"/>
          </a:xfrm>
          <a:prstGeom prst="rect">
            <a:avLst/>
          </a:prstGeom>
          <a:noFill/>
        </p:spPr>
        <p:txBody>
          <a:bodyPr wrap="square" rtlCol="0">
            <a:spAutoFit/>
          </a:bodyPr>
          <a:lstStyle/>
          <a:p>
            <a:pPr algn="ctr"/>
            <a:r>
              <a:rPr lang="en-US" sz="3600" dirty="0" err="1" smtClean="0">
                <a:solidFill>
                  <a:schemeClr val="accent1">
                    <a:lumMod val="75000"/>
                  </a:schemeClr>
                </a:solidFill>
                <a:latin typeface="Arial Black" panose="020B0A04020102020204" pitchFamily="34" charset="0"/>
              </a:rPr>
              <a:t>NeurOptimal</a:t>
            </a:r>
            <a:r>
              <a:rPr lang="en-US" sz="3600" dirty="0" smtClean="0">
                <a:solidFill>
                  <a:schemeClr val="accent1">
                    <a:lumMod val="75000"/>
                  </a:schemeClr>
                </a:solidFill>
                <a:latin typeface="Arial Black" panose="020B0A04020102020204" pitchFamily="34" charset="0"/>
              </a:rPr>
              <a:t> training with ASD Youth</a:t>
            </a:r>
            <a:endParaRPr lang="en-US" sz="36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17192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153615"/>
            <a:ext cx="10772775" cy="1658198"/>
          </a:xfrm>
        </p:spPr>
        <p:txBody>
          <a:bodyPr/>
          <a:lstStyle/>
          <a:p>
            <a:r>
              <a:rPr lang="en-US" dirty="0" smtClean="0">
                <a:latin typeface="Arial Black" panose="020B0A04020102020204" pitchFamily="34" charset="0"/>
              </a:rPr>
              <a:t>Tracking tools </a:t>
            </a:r>
            <a:endParaRPr lang="en-US" dirty="0">
              <a:latin typeface="Arial Black" panose="020B0A04020102020204" pitchFamily="34" charset="0"/>
            </a:endParaRPr>
          </a:p>
        </p:txBody>
      </p:sp>
      <p:sp>
        <p:nvSpPr>
          <p:cNvPr id="3" name="Content Placeholder 2"/>
          <p:cNvSpPr>
            <a:spLocks noGrp="1"/>
          </p:cNvSpPr>
          <p:nvPr>
            <p:ph idx="1"/>
          </p:nvPr>
        </p:nvSpPr>
        <p:spPr>
          <a:xfrm>
            <a:off x="676656" y="1031968"/>
            <a:ext cx="10753725" cy="3766185"/>
          </a:xfrm>
        </p:spPr>
        <p:txBody>
          <a:bodyPr/>
          <a:lstStyle/>
          <a:p>
            <a:r>
              <a:rPr lang="en-US" dirty="0" smtClean="0"/>
              <a:t>SOS BC utilizes a version of the </a:t>
            </a:r>
            <a:r>
              <a:rPr lang="en-US" dirty="0" err="1" smtClean="0"/>
              <a:t>NeurOptimal</a:t>
            </a:r>
            <a:r>
              <a:rPr lang="en-US" dirty="0" smtClean="0"/>
              <a:t> Tracking tools to establish a baseline measure prior to the beginning of training. </a:t>
            </a:r>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354" y="1716788"/>
            <a:ext cx="5513290" cy="4266948"/>
          </a:xfrm>
          <a:prstGeom prst="rect">
            <a:avLst/>
          </a:prstGeom>
          <a:ln w="9525">
            <a:solidFill>
              <a:schemeClr val="tx1"/>
            </a:solidFill>
          </a:ln>
        </p:spPr>
      </p:pic>
      <p:pic>
        <p:nvPicPr>
          <p:cNvPr id="4" name="Picture 3"/>
          <p:cNvPicPr>
            <a:picLocks noChangeAspect="1"/>
          </p:cNvPicPr>
          <p:nvPr/>
        </p:nvPicPr>
        <p:blipFill>
          <a:blip r:embed="rId4"/>
          <a:stretch>
            <a:fillRect/>
          </a:stretch>
        </p:blipFill>
        <p:spPr>
          <a:xfrm>
            <a:off x="779004" y="1716788"/>
            <a:ext cx="5138087" cy="4977627"/>
          </a:xfrm>
          <a:prstGeom prst="rect">
            <a:avLst/>
          </a:prstGeom>
          <a:ln w="9525">
            <a:solidFill>
              <a:schemeClr val="tx1"/>
            </a:solidFill>
          </a:ln>
        </p:spPr>
      </p:pic>
    </p:spTree>
    <p:extLst>
      <p:ext uri="{BB962C8B-B14F-4D97-AF65-F5344CB8AC3E}">
        <p14:creationId xmlns:p14="http://schemas.microsoft.com/office/powerpoint/2010/main" val="2681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91644680"/>
              </p:ext>
            </p:extLst>
          </p:nvPr>
        </p:nvGraphicFramePr>
        <p:xfrm>
          <a:off x="2449586" y="199724"/>
          <a:ext cx="7281645" cy="6554305"/>
        </p:xfrm>
        <a:graphic>
          <a:graphicData uri="http://schemas.openxmlformats.org/drawingml/2006/table">
            <a:tbl>
              <a:tblPr firstRow="1" firstCol="1" bandRow="1"/>
              <a:tblGrid>
                <a:gridCol w="1153221"/>
                <a:gridCol w="668869"/>
                <a:gridCol w="581223"/>
                <a:gridCol w="762621"/>
                <a:gridCol w="623593"/>
                <a:gridCol w="690748"/>
                <a:gridCol w="762845"/>
                <a:gridCol w="654341"/>
                <a:gridCol w="1384184"/>
              </a:tblGrid>
              <a:tr h="47313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Client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Sympt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of sessions</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Pre Duration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Pre Intensity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Pre</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Freq.</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Post Duration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Post Intensity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Post</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Freq.</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489373">
                <a:tc>
                  <a:txBody>
                    <a:bodyPr/>
                    <a:lstStyle/>
                    <a:p>
                      <a:pPr marL="342900" marR="0" lvl="0" indent="-342900">
                        <a:lnSpc>
                          <a:spcPct val="107000"/>
                        </a:lnSpc>
                        <a:spcBef>
                          <a:spcPts val="0"/>
                        </a:spcBef>
                        <a:spcAft>
                          <a:spcPts val="0"/>
                        </a:spcAft>
                        <a:buFont typeface="+mj-lt"/>
                        <a:buAutoNum type="arabi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DoMc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Anx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1800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sec (30 mins)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 secs</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489373">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SeWa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12.5m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7.5m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3.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JaSe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Anx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120m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25.2/mo</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1.5/mo</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4.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AiGi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Anx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120m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8/mo</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3/mo</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5.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NiBi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 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3.5wk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6.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KaCh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150m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495311">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7.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SoRo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8.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EnTh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Anx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9.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PrNg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1800sec</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3.5sec</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10.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EtKe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11.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CaBa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12.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ErZh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13.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AjBe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3.5/w</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1.5m</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4/w</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489373">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14.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AdMc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LFT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1hr</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4/week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 week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15.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DoJa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3hrs</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1hr</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16.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JaAr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17.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KeCo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Anx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30mins</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18.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AvPa</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1.5/day</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19.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AuBr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LFT</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7359">
                <a:tc>
                  <a:txBody>
                    <a:bodyPr/>
                    <a:lstStyle/>
                    <a:p>
                      <a:pPr marL="0" marR="0" lvl="0" indent="0">
                        <a:lnSpc>
                          <a:spcPct val="107000"/>
                        </a:lnSpc>
                        <a:spcBef>
                          <a:spcPts val="0"/>
                        </a:spcBef>
                        <a:spcAft>
                          <a:spcPts val="0"/>
                        </a:spcAft>
                        <a:buFont typeface="+mj-lt"/>
                        <a:buNone/>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20.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DeLa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Anx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10/wk</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6min</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a:t>
                      </a: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wk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340" marR="53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bl>
          </a:graphicData>
        </a:graphic>
      </p:graphicFrame>
    </p:spTree>
    <p:extLst>
      <p:ext uri="{BB962C8B-B14F-4D97-AF65-F5344CB8AC3E}">
        <p14:creationId xmlns:p14="http://schemas.microsoft.com/office/powerpoint/2010/main" val="2386867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2813</TotalTime>
  <Words>3339</Words>
  <Application>Microsoft Office PowerPoint</Application>
  <PresentationFormat>Widescreen</PresentationFormat>
  <Paragraphs>404</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Black</vt:lpstr>
      <vt:lpstr>Calibri</vt:lpstr>
      <vt:lpstr>Calibri Light</vt:lpstr>
      <vt:lpstr>Cambria Math</vt:lpstr>
      <vt:lpstr>Lucida Handwriting</vt:lpstr>
      <vt:lpstr>Times New Roman</vt:lpstr>
      <vt:lpstr>Metropolitan</vt:lpstr>
      <vt:lpstr>Improving Emotional Regulation using NeurOptimal Training for ASD Youth</vt:lpstr>
      <vt:lpstr>PowerPoint Presentation</vt:lpstr>
      <vt:lpstr>What is Autism (ASD)?  What comes along with it? </vt:lpstr>
      <vt:lpstr>What is Emotional Regulation?</vt:lpstr>
      <vt:lpstr>PowerPoint Presentation</vt:lpstr>
      <vt:lpstr>Why NeurOptimal for ASD?</vt:lpstr>
      <vt:lpstr>PowerPoint Presentation</vt:lpstr>
      <vt:lpstr>Tracking tools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NeurOptimal for ASD</dc:title>
  <dc:creator>SOS</dc:creator>
  <cp:lastModifiedBy>SOS</cp:lastModifiedBy>
  <cp:revision>129</cp:revision>
  <dcterms:created xsi:type="dcterms:W3CDTF">2018-04-22T23:52:49Z</dcterms:created>
  <dcterms:modified xsi:type="dcterms:W3CDTF">2018-06-21T18:39:32Z</dcterms:modified>
</cp:coreProperties>
</file>