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0" r:id="rId1"/>
  </p:sldMasterIdLst>
  <p:notesMasterIdLst>
    <p:notesMasterId r:id="rId43"/>
  </p:notesMasterIdLst>
  <p:handoutMasterIdLst>
    <p:handoutMasterId r:id="rId44"/>
  </p:handoutMasterIdLst>
  <p:sldIdLst>
    <p:sldId id="284" r:id="rId2"/>
    <p:sldId id="308" r:id="rId3"/>
    <p:sldId id="285" r:id="rId4"/>
    <p:sldId id="309" r:id="rId5"/>
    <p:sldId id="296" r:id="rId6"/>
    <p:sldId id="304" r:id="rId7"/>
    <p:sldId id="310" r:id="rId8"/>
    <p:sldId id="266" r:id="rId9"/>
    <p:sldId id="305" r:id="rId10"/>
    <p:sldId id="273" r:id="rId11"/>
    <p:sldId id="303" r:id="rId12"/>
    <p:sldId id="282" r:id="rId13"/>
    <p:sldId id="302" r:id="rId14"/>
    <p:sldId id="292" r:id="rId15"/>
    <p:sldId id="306" r:id="rId16"/>
    <p:sldId id="295" r:id="rId17"/>
    <p:sldId id="298" r:id="rId18"/>
    <p:sldId id="311" r:id="rId19"/>
    <p:sldId id="297" r:id="rId20"/>
    <p:sldId id="289" r:id="rId21"/>
    <p:sldId id="272" r:id="rId22"/>
    <p:sldId id="278" r:id="rId23"/>
    <p:sldId id="286" r:id="rId24"/>
    <p:sldId id="287" r:id="rId25"/>
    <p:sldId id="267" r:id="rId26"/>
    <p:sldId id="307" r:id="rId27"/>
    <p:sldId id="260" r:id="rId28"/>
    <p:sldId id="261" r:id="rId29"/>
    <p:sldId id="262" r:id="rId30"/>
    <p:sldId id="279" r:id="rId31"/>
    <p:sldId id="268" r:id="rId32"/>
    <p:sldId id="269" r:id="rId33"/>
    <p:sldId id="270" r:id="rId34"/>
    <p:sldId id="271" r:id="rId35"/>
    <p:sldId id="274" r:id="rId36"/>
    <p:sldId id="275" r:id="rId37"/>
    <p:sldId id="276" r:id="rId38"/>
    <p:sldId id="256" r:id="rId39"/>
    <p:sldId id="257" r:id="rId40"/>
    <p:sldId id="258" r:id="rId41"/>
    <p:sldId id="25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E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6"/>
    <p:restoredTop sz="94135"/>
  </p:normalViewPr>
  <p:slideViewPr>
    <p:cSldViewPr snapToGrid="0">
      <p:cViewPr varScale="1">
        <p:scale>
          <a:sx n="111" d="100"/>
          <a:sy n="111" d="100"/>
        </p:scale>
        <p:origin x="592"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C3F5DB-1285-430F-9742-6D19CAB695C2}" type="datetimeFigureOut">
              <a:rPr lang="en-US" smtClean="0"/>
              <a:t>5/15/18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F58AAE-D408-46B6-B80D-78DE88C44B17}" type="slidenum">
              <a:rPr lang="en-US" smtClean="0"/>
              <a:t>‹#›</a:t>
            </a:fld>
            <a:endParaRPr lang="en-US" dirty="0"/>
          </a:p>
        </p:txBody>
      </p:sp>
    </p:spTree>
    <p:extLst>
      <p:ext uri="{BB962C8B-B14F-4D97-AF65-F5344CB8AC3E}">
        <p14:creationId xmlns:p14="http://schemas.microsoft.com/office/powerpoint/2010/main" val="187978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5DBC4-26DF-4A53-94AC-58A09C8AF0FF}" type="datetimeFigureOut">
              <a:rPr lang="en-US" smtClean="0"/>
              <a:t>5/15/18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EB1C6-09B9-4DC1-B742-65EB73785E35}" type="slidenum">
              <a:rPr lang="en-US" smtClean="0"/>
              <a:t>‹#›</a:t>
            </a:fld>
            <a:endParaRPr lang="en-US" dirty="0"/>
          </a:p>
        </p:txBody>
      </p:sp>
    </p:spTree>
    <p:extLst>
      <p:ext uri="{BB962C8B-B14F-4D97-AF65-F5344CB8AC3E}">
        <p14:creationId xmlns:p14="http://schemas.microsoft.com/office/powerpoint/2010/main" val="278665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EB1C6-09B9-4DC1-B742-65EB73785E35}" type="slidenum">
              <a:rPr lang="en-US" smtClean="0"/>
              <a:t>10</a:t>
            </a:fld>
            <a:endParaRPr lang="en-US" dirty="0"/>
          </a:p>
        </p:txBody>
      </p:sp>
    </p:spTree>
    <p:extLst>
      <p:ext uri="{BB962C8B-B14F-4D97-AF65-F5344CB8AC3E}">
        <p14:creationId xmlns:p14="http://schemas.microsoft.com/office/powerpoint/2010/main" val="288428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EB1C6-09B9-4DC1-B742-65EB73785E35}" type="slidenum">
              <a:rPr lang="en-US" smtClean="0"/>
              <a:t>22</a:t>
            </a:fld>
            <a:endParaRPr lang="en-US" dirty="0"/>
          </a:p>
        </p:txBody>
      </p:sp>
    </p:spTree>
    <p:extLst>
      <p:ext uri="{BB962C8B-B14F-4D97-AF65-F5344CB8AC3E}">
        <p14:creationId xmlns:p14="http://schemas.microsoft.com/office/powerpoint/2010/main" val="417867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3A527A-0DC6-4CD4-A616-9766F796B9F1}" type="datetimeFigureOut">
              <a:rPr lang="en-US" smtClean="0"/>
              <a:t>5/15/18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903D1-7873-489E-BDA2-B8199C67C63A}"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A527A-0DC6-4CD4-A616-9766F796B9F1}" type="datetimeFigureOut">
              <a:rPr lang="en-US" smtClean="0"/>
              <a:t>5/15/18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903D1-7873-489E-BDA2-B8199C67C63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A527A-0DC6-4CD4-A616-9766F796B9F1}" type="datetimeFigureOut">
              <a:rPr lang="en-US" smtClean="0"/>
              <a:t>5/15/18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903D1-7873-489E-BDA2-B8199C67C63A}"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A527A-0DC6-4CD4-A616-9766F796B9F1}" type="datetimeFigureOut">
              <a:rPr lang="en-US" smtClean="0"/>
              <a:t>5/15/18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903D1-7873-489E-BDA2-B8199C67C63A}"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A527A-0DC6-4CD4-A616-9766F796B9F1}" type="datetimeFigureOut">
              <a:rPr lang="en-US" smtClean="0"/>
              <a:t>5/15/18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903D1-7873-489E-BDA2-B8199C67C63A}"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A527A-0DC6-4CD4-A616-9766F796B9F1}" type="datetimeFigureOut">
              <a:rPr lang="en-US" smtClean="0"/>
              <a:t>5/15/18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903D1-7873-489E-BDA2-B8199C67C63A}"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A527A-0DC6-4CD4-A616-9766F796B9F1}" type="datetimeFigureOut">
              <a:rPr lang="en-US" smtClean="0"/>
              <a:t>5/15/18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903D1-7873-489E-BDA2-B8199C67C63A}"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A527A-0DC6-4CD4-A616-9766F796B9F1}" type="datetimeFigureOut">
              <a:rPr lang="en-US" smtClean="0"/>
              <a:t>5/15/18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903D1-7873-489E-BDA2-B8199C67C63A}"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A527A-0DC6-4CD4-A616-9766F796B9F1}" type="datetimeFigureOut">
              <a:rPr lang="en-US" smtClean="0"/>
              <a:t>5/15/18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903D1-7873-489E-BDA2-B8199C67C63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A527A-0DC6-4CD4-A616-9766F796B9F1}" type="datetimeFigureOut">
              <a:rPr lang="en-US" smtClean="0"/>
              <a:t>5/15/18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903D1-7873-489E-BDA2-B8199C67C63A}"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3A527A-0DC6-4CD4-A616-9766F796B9F1}" type="datetimeFigureOut">
              <a:rPr lang="en-US" smtClean="0"/>
              <a:t>5/15/18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2903D1-7873-489E-BDA2-B8199C67C63A}"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3A527A-0DC6-4CD4-A616-9766F796B9F1}" type="datetimeFigureOut">
              <a:rPr lang="en-US" smtClean="0"/>
              <a:t>5/15/18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2903D1-7873-489E-BDA2-B8199C67C63A}"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3A527A-0DC6-4CD4-A616-9766F796B9F1}" type="datetimeFigureOut">
              <a:rPr lang="en-US" smtClean="0"/>
              <a:t>5/15/18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2903D1-7873-489E-BDA2-B8199C67C63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A527A-0DC6-4CD4-A616-9766F796B9F1}" type="datetimeFigureOut">
              <a:rPr lang="en-US" smtClean="0"/>
              <a:t>5/15/18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2903D1-7873-489E-BDA2-B8199C67C63A}"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A527A-0DC6-4CD4-A616-9766F796B9F1}" type="datetimeFigureOut">
              <a:rPr lang="en-US" smtClean="0"/>
              <a:t>5/15/18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2903D1-7873-489E-BDA2-B8199C67C63A}"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5A2903D1-7873-489E-BDA2-B8199C67C63A}" type="slidenum">
              <a:rPr lang="en-US" smtClean="0"/>
              <a:t>‹#›</a:t>
            </a:fld>
            <a:endParaRPr lang="en-US" dirty="0"/>
          </a:p>
        </p:txBody>
      </p:sp>
      <p:sp>
        <p:nvSpPr>
          <p:cNvPr id="5" name="Date Placeholder 4"/>
          <p:cNvSpPr>
            <a:spLocks noGrp="1"/>
          </p:cNvSpPr>
          <p:nvPr>
            <p:ph type="dt" sz="half" idx="10"/>
          </p:nvPr>
        </p:nvSpPr>
        <p:spPr/>
        <p:txBody>
          <a:bodyPr/>
          <a:lstStyle/>
          <a:p>
            <a:fld id="{C23A527A-0DC6-4CD4-A616-9766F796B9F1}" type="datetimeFigureOut">
              <a:rPr lang="en-US" smtClean="0"/>
              <a:t>5/15/18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3A527A-0DC6-4CD4-A616-9766F796B9F1}" type="datetimeFigureOut">
              <a:rPr lang="en-US" smtClean="0"/>
              <a:t>5/15/18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A2903D1-7873-489E-BDA2-B8199C67C63A}" type="slidenum">
              <a:rPr lang="en-US" smtClean="0"/>
              <a:t>‹#›</a:t>
            </a:fld>
            <a:endParaRPr lang="en-US" dirty="0"/>
          </a:p>
        </p:txBody>
      </p:sp>
    </p:spTree>
    <p:extLst>
      <p:ext uri="{BB962C8B-B14F-4D97-AF65-F5344CB8AC3E}">
        <p14:creationId xmlns:p14="http://schemas.microsoft.com/office/powerpoint/2010/main" val="616565334"/>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 id="2147484672" r:id="rId12"/>
    <p:sldLayoutId id="2147484673" r:id="rId13"/>
    <p:sldLayoutId id="2147484674" r:id="rId14"/>
    <p:sldLayoutId id="2147484675" r:id="rId15"/>
    <p:sldLayoutId id="2147484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Blood_sugar" TargetMode="External"/><Relationship Id="rId7" Type="http://schemas.openxmlformats.org/officeDocument/2006/relationships/hyperlink" Target="https://en.wikipedia.org/wiki/Carbohydrates" TargetMode="External"/><Relationship Id="rId2" Type="http://schemas.openxmlformats.org/officeDocument/2006/relationships/hyperlink" Target="https://en.wikipedia.org/wiki/Stress_(biology)" TargetMode="External"/><Relationship Id="rId1" Type="http://schemas.openxmlformats.org/officeDocument/2006/relationships/slideLayout" Target="../slideLayouts/slideLayout2.xml"/><Relationship Id="rId6" Type="http://schemas.openxmlformats.org/officeDocument/2006/relationships/hyperlink" Target="https://en.wikipedia.org/wiki/Protein" TargetMode="External"/><Relationship Id="rId5" Type="http://schemas.openxmlformats.org/officeDocument/2006/relationships/hyperlink" Target="https://en.wikipedia.org/wiki/Fat" TargetMode="External"/><Relationship Id="rId4" Type="http://schemas.openxmlformats.org/officeDocument/2006/relationships/hyperlink" Target="https://en.wikipedia.org/wiki/Metabolis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science/article/pii/S0092867414015244#bib40" TargetMode="External"/><Relationship Id="rId2" Type="http://schemas.openxmlformats.org/officeDocument/2006/relationships/hyperlink" Target="https://www.sciencedirect.com/science/article/pii/S0092867414015244#bib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Protein" TargetMode="External"/><Relationship Id="rId2" Type="http://schemas.openxmlformats.org/officeDocument/2006/relationships/hyperlink" Target="https://en.wikipedia.org/wiki/Free_radical" TargetMode="External"/><Relationship Id="rId1" Type="http://schemas.openxmlformats.org/officeDocument/2006/relationships/slideLayout" Target="../slideLayouts/slideLayout2.xml"/><Relationship Id="rId5" Type="http://schemas.openxmlformats.org/officeDocument/2006/relationships/hyperlink" Target="https://en.wikipedia.org/wiki/DNA" TargetMode="External"/><Relationship Id="rId4" Type="http://schemas.openxmlformats.org/officeDocument/2006/relationships/hyperlink" Target="https://en.wikipedia.org/wiki/Lipi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cyclopedia.lubopitko-bg.com/AdrenalGlands.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8.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576" y="2977227"/>
            <a:ext cx="8596668" cy="3880773"/>
          </a:xfrm>
        </p:spPr>
        <p:txBody>
          <a:bodyPr/>
          <a:lstStyle/>
          <a:p>
            <a:pPr marL="0" marR="0" lvl="1" indent="0" defTabSz="914400" eaLnBrk="1" fontAlgn="auto" latinLnBrk="0" hangingPunct="1">
              <a:lnSpc>
                <a:spcPct val="100000"/>
              </a:lnSpc>
              <a:spcBef>
                <a:spcPts val="0"/>
              </a:spcBef>
              <a:spcAft>
                <a:spcPts val="0"/>
              </a:spcAft>
              <a:buClrTx/>
              <a:buSzTx/>
              <a:buFontTx/>
              <a:buNone/>
              <a:tabLst/>
              <a:defRPr/>
            </a:pPr>
            <a:r>
              <a:rPr lang="en-US" dirty="0"/>
              <a:t>	</a:t>
            </a:r>
          </a:p>
          <a:p>
            <a:pPr marL="0" marR="0" lvl="1" indent="0" defTabSz="914400" eaLnBrk="1" fontAlgn="auto" latinLnBrk="0" hangingPunct="1">
              <a:lnSpc>
                <a:spcPct val="100000"/>
              </a:lnSpc>
              <a:spcBef>
                <a:spcPts val="0"/>
              </a:spcBef>
              <a:spcAft>
                <a:spcPts val="0"/>
              </a:spcAft>
              <a:buClrTx/>
              <a:buSzTx/>
              <a:buFontTx/>
              <a:buNone/>
              <a:tabLst/>
              <a:defRPr/>
            </a:pPr>
            <a:endParaRPr lang="en-US" sz="1800" dirty="0"/>
          </a:p>
          <a:p>
            <a:pPr marL="0" marR="0" lvl="1" indent="0" defTabSz="914400" eaLnBrk="1" fontAlgn="auto" latinLnBrk="0" hangingPunct="1">
              <a:lnSpc>
                <a:spcPct val="100000"/>
              </a:lnSpc>
              <a:spcBef>
                <a:spcPts val="0"/>
              </a:spcBef>
              <a:spcAft>
                <a:spcPts val="0"/>
              </a:spcAft>
              <a:buClrTx/>
              <a:buSzTx/>
              <a:buFontTx/>
              <a:buNone/>
              <a:tabLst/>
              <a:defRPr/>
            </a:pPr>
            <a:r>
              <a:rPr lang="en-US" sz="1800" i="1" dirty="0">
                <a:latin typeface="Century Schoolbook" charset="0"/>
                <a:ea typeface="Century Schoolbook" charset="0"/>
                <a:cs typeface="Century Schoolbook" charset="0"/>
              </a:rPr>
              <a:t>Sponsored by Dr. Gottfried </a:t>
            </a:r>
            <a:r>
              <a:rPr lang="en-US" sz="1800" i="1" dirty="0" err="1">
                <a:latin typeface="Century Schoolbook" charset="0"/>
                <a:ea typeface="Century Schoolbook" charset="0"/>
                <a:cs typeface="Century Schoolbook" charset="0"/>
              </a:rPr>
              <a:t>Kellermann</a:t>
            </a:r>
            <a:r>
              <a:rPr lang="en-US" sz="1800" i="1" dirty="0">
                <a:latin typeface="Century Schoolbook" charset="0"/>
                <a:ea typeface="Century Schoolbook" charset="0"/>
                <a:cs typeface="Century Schoolbook" charset="0"/>
              </a:rPr>
              <a:t>, founder, </a:t>
            </a:r>
            <a:r>
              <a:rPr lang="en-US" sz="1800" i="1" dirty="0" err="1">
                <a:latin typeface="Century Schoolbook" charset="0"/>
                <a:ea typeface="Century Schoolbook" charset="0"/>
                <a:cs typeface="Century Schoolbook" charset="0"/>
              </a:rPr>
              <a:t>NeuroScience</a:t>
            </a:r>
            <a:r>
              <a:rPr lang="en-US" sz="1800" i="1" dirty="0">
                <a:latin typeface="Century Schoolbook" charset="0"/>
                <a:ea typeface="Century Schoolbook" charset="0"/>
                <a:cs typeface="Century Schoolbook" charset="0"/>
              </a:rPr>
              <a:t>, Inc.</a:t>
            </a:r>
          </a:p>
          <a:p>
            <a:pPr marL="0" marR="0" lvl="1" indent="0" defTabSz="914400" eaLnBrk="1" fontAlgn="auto" latinLnBrk="0" hangingPunct="1">
              <a:lnSpc>
                <a:spcPct val="100000"/>
              </a:lnSpc>
              <a:spcBef>
                <a:spcPts val="0"/>
              </a:spcBef>
              <a:spcAft>
                <a:spcPts val="0"/>
              </a:spcAft>
              <a:buClrTx/>
              <a:buSzTx/>
              <a:buFontTx/>
              <a:buNone/>
              <a:tabLst/>
              <a:defRPr/>
            </a:pPr>
            <a:endParaRPr lang="en-US" sz="1800" i="1" dirty="0">
              <a:latin typeface="Century Schoolbook" charset="0"/>
              <a:ea typeface="Century Schoolbook" charset="0"/>
              <a:cs typeface="Century Schoolbook" charset="0"/>
            </a:endParaRPr>
          </a:p>
          <a:p>
            <a:pPr marL="0" marR="0" lvl="1" indent="0" defTabSz="914400" eaLnBrk="1" fontAlgn="auto" latinLnBrk="0" hangingPunct="1">
              <a:lnSpc>
                <a:spcPct val="100000"/>
              </a:lnSpc>
              <a:spcBef>
                <a:spcPts val="0"/>
              </a:spcBef>
              <a:spcAft>
                <a:spcPts val="0"/>
              </a:spcAft>
              <a:buClrTx/>
              <a:buSzTx/>
              <a:buFontTx/>
              <a:buNone/>
              <a:tabLst/>
              <a:defRPr/>
            </a:pPr>
            <a:r>
              <a:rPr lang="en-US" sz="1800" i="1" dirty="0">
                <a:latin typeface="Century Schoolbook" charset="0"/>
                <a:ea typeface="Century Schoolbook" charset="0"/>
                <a:cs typeface="Century Schoolbook" charset="0"/>
              </a:rPr>
              <a:t>Conducted by Dr. Joan-Marie Lartin</a:t>
            </a:r>
          </a:p>
          <a:p>
            <a:pPr marL="0" marR="0" lvl="1" indent="0" defTabSz="914400" eaLnBrk="1" fontAlgn="auto" latinLnBrk="0" hangingPunct="1">
              <a:lnSpc>
                <a:spcPct val="100000"/>
              </a:lnSpc>
              <a:spcBef>
                <a:spcPts val="0"/>
              </a:spcBef>
              <a:spcAft>
                <a:spcPts val="0"/>
              </a:spcAft>
              <a:buClrTx/>
              <a:buSzTx/>
              <a:buFontTx/>
              <a:buNone/>
              <a:tabLst/>
              <a:defRPr/>
            </a:pPr>
            <a:endParaRPr lang="en-US" sz="1800" i="1" dirty="0">
              <a:latin typeface="Century Schoolbook" charset="0"/>
              <a:ea typeface="Century Schoolbook" charset="0"/>
              <a:cs typeface="Century Schoolbook" charset="0"/>
            </a:endParaRPr>
          </a:p>
          <a:p>
            <a:pPr marL="0" marR="0" lvl="1" indent="0" defTabSz="914400" eaLnBrk="1" fontAlgn="auto" latinLnBrk="0" hangingPunct="1">
              <a:lnSpc>
                <a:spcPct val="100000"/>
              </a:lnSpc>
              <a:spcBef>
                <a:spcPts val="0"/>
              </a:spcBef>
              <a:spcAft>
                <a:spcPts val="0"/>
              </a:spcAft>
              <a:buClrTx/>
              <a:buSzTx/>
              <a:buFontTx/>
              <a:buNone/>
              <a:tabLst/>
              <a:defRPr/>
            </a:pPr>
            <a:r>
              <a:rPr lang="en-US" sz="1800" i="1" dirty="0">
                <a:latin typeface="Century Schoolbook" charset="0"/>
                <a:ea typeface="Century Schoolbook" charset="0"/>
                <a:cs typeface="Century Schoolbook" charset="0"/>
              </a:rPr>
              <a:t>Data Analysis by Mr. Brandon Peacock, Head of R &amp;D, </a:t>
            </a:r>
            <a:r>
              <a:rPr lang="en-US" sz="1800" i="1" dirty="0" err="1">
                <a:latin typeface="Century Schoolbook" charset="0"/>
                <a:ea typeface="Century Schoolbook" charset="0"/>
                <a:cs typeface="Century Schoolbook" charset="0"/>
              </a:rPr>
              <a:t>NeuroScience</a:t>
            </a:r>
            <a:r>
              <a:rPr lang="en-US" sz="1800" i="1" dirty="0">
                <a:latin typeface="Century Schoolbook" charset="0"/>
                <a:ea typeface="Century Schoolbook" charset="0"/>
                <a:cs typeface="Century Schoolbook" charset="0"/>
              </a:rPr>
              <a:t>, Inc.</a:t>
            </a:r>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5" name="Rectangle 4"/>
          <p:cNvSpPr/>
          <p:nvPr/>
        </p:nvSpPr>
        <p:spPr>
          <a:xfrm>
            <a:off x="500576" y="668903"/>
            <a:ext cx="8502315" cy="2308324"/>
          </a:xfrm>
          <a:prstGeom prst="rect">
            <a:avLst/>
          </a:prstGeom>
          <a:noFill/>
          <a:ln>
            <a:noFill/>
          </a:ln>
        </p:spPr>
        <p:txBody>
          <a:bodyPr wrap="square" lIns="91440" tIns="45720" rIns="91440" bIns="45720">
            <a:spAutoFit/>
          </a:bodyPr>
          <a:lstStyle/>
          <a:p>
            <a:pPr algn="ctr"/>
            <a:r>
              <a:rPr lang="en-US" sz="4800" i="1" dirty="0">
                <a:ln w="0">
                  <a:solidFill>
                    <a:schemeClr val="accent2"/>
                  </a:solidFill>
                </a:ln>
                <a:solidFill>
                  <a:schemeClr val="accent1"/>
                </a:solidFill>
                <a:effectLst>
                  <a:outerShdw blurRad="38100" dist="25400" dir="5400000" algn="ctr" rotWithShape="0">
                    <a:srgbClr val="6E747A">
                      <a:alpha val="43000"/>
                    </a:srgbClr>
                  </a:outerShdw>
                </a:effectLst>
                <a:latin typeface="Baskerville Old Face" charset="0"/>
                <a:ea typeface="Baskerville Old Face" charset="0"/>
                <a:cs typeface="Baskerville Old Face" charset="0"/>
              </a:rPr>
              <a:t>Effect of Short Term Use of NO on Neurotransmitter and Cortisol Levels in PTSD</a:t>
            </a:r>
          </a:p>
        </p:txBody>
      </p:sp>
    </p:spTree>
    <p:extLst>
      <p:ext uri="{BB962C8B-B14F-4D97-AF65-F5344CB8AC3E}">
        <p14:creationId xmlns:p14="http://schemas.microsoft.com/office/powerpoint/2010/main" val="1766505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21721" y="3034145"/>
            <a:ext cx="5203767" cy="22194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 name="Title 1"/>
          <p:cNvSpPr>
            <a:spLocks noGrp="1"/>
          </p:cNvSpPr>
          <p:nvPr>
            <p:ph type="title"/>
          </p:nvPr>
        </p:nvSpPr>
        <p:spPr>
          <a:xfrm>
            <a:off x="521035" y="572634"/>
            <a:ext cx="8596668" cy="1320800"/>
          </a:xfrm>
        </p:spPr>
        <p:txBody>
          <a:bodyPr>
            <a:normAutofit/>
          </a:bodyPr>
          <a:lstStyle/>
          <a:p>
            <a:r>
              <a:rPr lang="en-US" sz="3200" i="1" dirty="0">
                <a:latin typeface="Century Schoolbook" charset="0"/>
                <a:ea typeface="Century Schoolbook" charset="0"/>
                <a:cs typeface="Century Schoolbook" charset="0"/>
              </a:rPr>
              <a:t>Aggregate Analysis Statistical Methods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1035" y="1686584"/>
                <a:ext cx="6136178" cy="4819015"/>
              </a:xfrm>
            </p:spPr>
            <p:txBody>
              <a:bodyPr>
                <a:normAutofit fontScale="55000" lnSpcReduction="20000"/>
              </a:bodyPr>
              <a:lstStyle/>
              <a:p>
                <a:pPr marL="0" indent="0">
                  <a:buNone/>
                </a:pPr>
                <a:r>
                  <a:rPr lang="en-US" b="1" dirty="0">
                    <a:latin typeface="Century Schoolbook" charset="0"/>
                    <a:ea typeface="Century Schoolbook" charset="0"/>
                    <a:cs typeface="Century Schoolbook" charset="0"/>
                  </a:rPr>
                  <a:t>Effect size</a:t>
                </a:r>
              </a:p>
              <a:p>
                <a:r>
                  <a:rPr lang="en-US" dirty="0">
                    <a:latin typeface="Century Schoolbook" charset="0"/>
                    <a:ea typeface="Century Schoolbook" charset="0"/>
                    <a:cs typeface="Century Schoolbook" charset="0"/>
                  </a:rPr>
                  <a:t>Effect size is a quantitative measure of the strength of a phenomenon. Effect size emphasizes the size of the difference rather than confounding this with sample size.</a:t>
                </a:r>
              </a:p>
              <a:p>
                <a:r>
                  <a:rPr lang="en-US" dirty="0">
                    <a:latin typeface="Century Schoolbook" charset="0"/>
                    <a:ea typeface="Century Schoolbook" charset="0"/>
                    <a:cs typeface="Century Schoolbook" charset="0"/>
                  </a:rPr>
                  <a:t>Effect size (ES) was determined by calculating Cohen's </a:t>
                </a:r>
                <a:r>
                  <a:rPr lang="el-GR" dirty="0">
                    <a:latin typeface="Century Schoolbook" charset="0"/>
                    <a:ea typeface="Century Schoolbook" charset="0"/>
                    <a:cs typeface="Century Schoolbook" charset="0"/>
                  </a:rPr>
                  <a:t>δ</a:t>
                </a:r>
                <a:r>
                  <a:rPr lang="en-US" dirty="0">
                    <a:latin typeface="Century Schoolbook" charset="0"/>
                    <a:ea typeface="Century Schoolbook" charset="0"/>
                    <a:cs typeface="Century Schoolbook" charset="0"/>
                  </a:rPr>
                  <a:t> </a:t>
                </a:r>
              </a:p>
              <a:p>
                <a:pPr marL="457200" lvl="1" indent="0">
                  <a:buNone/>
                </a:pPr>
                <a:r>
                  <a:rPr lang="en-US" sz="2200" i="1" dirty="0">
                    <a:latin typeface="Century Schoolbook" charset="0"/>
                    <a:ea typeface="Century Schoolbook" charset="0"/>
                    <a:cs typeface="Century Schoolbook" charset="0"/>
                  </a:rPr>
                  <a:t>Cohen, Jacob (1988). Statistical Power Analysis for the Behavioral Sciences.</a:t>
                </a:r>
              </a:p>
              <a:p>
                <a:pPr marL="457200" lvl="1" indent="0">
                  <a:buNone/>
                </a:pPr>
                <a:endParaRPr lang="en-US" sz="2200" b="1" i="1" dirty="0"/>
              </a:p>
              <a:p>
                <a:pPr marL="457200" lvl="1" indent="0">
                  <a:buNone/>
                </a:pPr>
                <a:endParaRPr lang="en-US" sz="2200" b="1" i="1" dirty="0"/>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𝜹</m:t>
                      </m:r>
                      <m:r>
                        <a:rPr lang="en-US" b="1" i="1" smtClean="0">
                          <a:latin typeface="Cambria Math" panose="02040503050406030204" pitchFamily="18" charset="0"/>
                          <a:ea typeface="Cambria Math" panose="02040503050406030204" pitchFamily="18" charset="0"/>
                        </a:rPr>
                        <m:t>=</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𝒙</m:t>
                                  </m:r>
                                </m:e>
                              </m:acc>
                            </m:e>
                            <m:sub>
                              <m:r>
                                <a:rPr lang="en-US" b="1" i="1" smtClean="0">
                                  <a:latin typeface="Cambria Math" panose="02040503050406030204" pitchFamily="18" charset="0"/>
                                  <a:ea typeface="Cambria Math" panose="02040503050406030204" pitchFamily="18" charset="0"/>
                                </a:rPr>
                                <m:t>𝟏</m:t>
                              </m:r>
                            </m:sub>
                          </m:sSub>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𝒙</m:t>
                                  </m:r>
                                </m:e>
                              </m:acc>
                            </m:e>
                            <m:sub>
                              <m:r>
                                <a:rPr lang="en-US" b="1" i="1" smtClean="0">
                                  <a:latin typeface="Cambria Math" panose="02040503050406030204" pitchFamily="18" charset="0"/>
                                  <a:ea typeface="Cambria Math" panose="02040503050406030204" pitchFamily="18" charset="0"/>
                                </a:rPr>
                                <m:t>𝟐</m:t>
                              </m:r>
                            </m:sub>
                          </m:sSub>
                          <m:r>
                            <a:rPr lang="en-US" b="1" i="1" smtClean="0">
                              <a:latin typeface="Cambria Math" panose="02040503050406030204" pitchFamily="18" charset="0"/>
                              <a:ea typeface="Cambria Math" panose="02040503050406030204" pitchFamily="18" charset="0"/>
                            </a:rPr>
                            <m:t>)</m:t>
                          </m:r>
                        </m:num>
                        <m:den>
                          <m:r>
                            <a:rPr lang="en-US" b="1" i="1" smtClean="0">
                              <a:latin typeface="Cambria Math" panose="02040503050406030204" pitchFamily="18" charset="0"/>
                              <a:ea typeface="Cambria Math" panose="02040503050406030204" pitchFamily="18" charset="0"/>
                            </a:rPr>
                            <m:t>𝑺𝑫</m:t>
                          </m:r>
                          <m:r>
                            <a:rPr lang="en-US" b="1" i="1" baseline="-25000" smtClean="0">
                              <a:latin typeface="Cambria Math" panose="02040503050406030204" pitchFamily="18" charset="0"/>
                              <a:ea typeface="Cambria Math" panose="02040503050406030204" pitchFamily="18" charset="0"/>
                            </a:rPr>
                            <m:t>𝒑𝒐𝒐𝒍𝒆𝒅</m:t>
                          </m:r>
                        </m:den>
                      </m:f>
                    </m:oMath>
                  </m:oMathPara>
                </a14:m>
                <a:endParaRPr lang="en-US" b="1" dirty="0"/>
              </a:p>
              <a:p>
                <a:pPr marL="0" indent="0">
                  <a:buNone/>
                </a:pPr>
                <a:endParaRPr lang="en-US" b="1" dirty="0"/>
              </a:p>
              <a:p>
                <a:pPr marL="0" indent="0">
                  <a:buNone/>
                </a:pPr>
                <a:endParaRPr lang="en-US" b="1" dirty="0"/>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𝑺𝑫</m:t>
                      </m:r>
                      <m:r>
                        <a:rPr lang="en-US" b="1" i="1" baseline="-25000" smtClean="0">
                          <a:latin typeface="Cambria Math" panose="02040503050406030204" pitchFamily="18" charset="0"/>
                          <a:ea typeface="Cambria Math" panose="02040503050406030204" pitchFamily="18" charset="0"/>
                        </a:rPr>
                        <m:t>𝒑𝒐𝒐𝒍𝒆𝒅</m:t>
                      </m:r>
                      <m:r>
                        <a:rPr lang="en-US" b="1" i="1" smtClean="0">
                          <a:latin typeface="Cambria Math" panose="02040503050406030204" pitchFamily="18" charset="0"/>
                          <a:ea typeface="Cambria Math" panose="02040503050406030204" pitchFamily="18" charset="0"/>
                        </a:rPr>
                        <m:t>=</m:t>
                      </m:r>
                      <m:rad>
                        <m:radPr>
                          <m:degHide m:val="on"/>
                          <m:ctrlPr>
                            <a:rPr lang="en-US" b="1" i="1" smtClean="0">
                              <a:latin typeface="Cambria Math" panose="02040503050406030204" pitchFamily="18" charset="0"/>
                              <a:ea typeface="Cambria Math" panose="02040503050406030204" pitchFamily="18" charset="0"/>
                            </a:rPr>
                          </m:ctrlPr>
                        </m:radPr>
                        <m:deg/>
                        <m:e>
                          <m:f>
                            <m:fPr>
                              <m:ctrlPr>
                                <a:rPr lang="en-US" b="1" i="1" smtClean="0">
                                  <a:latin typeface="Cambria Math" panose="02040503050406030204" pitchFamily="18" charset="0"/>
                                  <a:ea typeface="Cambria Math" panose="02040503050406030204" pitchFamily="18" charset="0"/>
                                </a:rPr>
                              </m:ctrlPr>
                            </m:fPr>
                            <m:num>
                              <m:sSup>
                                <m:sSupPr>
                                  <m:ctrlPr>
                                    <a:rPr lang="en-US" b="1" i="1" smtClean="0">
                                      <a:latin typeface="Cambria Math" panose="02040503050406030204" pitchFamily="18" charset="0"/>
                                      <a:ea typeface="Cambria Math" panose="02040503050406030204" pitchFamily="18" charset="0"/>
                                    </a:rPr>
                                  </m:ctrlPr>
                                </m:sSupPr>
                                <m:e>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m:t>
                                      </m:r>
                                    </m:e>
                                    <m:sub>
                                      <m:r>
                                        <a:rPr lang="en-US" b="1" i="1" smtClean="0">
                                          <a:latin typeface="Cambria Math" panose="02040503050406030204" pitchFamily="18" charset="0"/>
                                          <a:ea typeface="Cambria Math" panose="02040503050406030204" pitchFamily="18" charset="0"/>
                                        </a:rPr>
                                        <m:t>𝟏</m:t>
                                      </m:r>
                                    </m:sub>
                                  </m:sSub>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m:rPr>
                                          <m:sty m:val="p"/>
                                        </m:rPr>
                                        <a:rPr lang="el-GR" b="1" i="1" smtClean="0">
                                          <a:latin typeface="Cambria Math" panose="02040503050406030204" pitchFamily="18" charset="0"/>
                                          <a:ea typeface="Cambria Math" panose="02040503050406030204" pitchFamily="18" charset="0"/>
                                        </a:rPr>
                                        <m:t>σ</m:t>
                                      </m:r>
                                    </m:e>
                                    <m:sub>
                                      <m:r>
                                        <a:rPr lang="en-US" b="1" i="1" smtClean="0">
                                          <a:latin typeface="Cambria Math" panose="02040503050406030204" pitchFamily="18" charset="0"/>
                                          <a:ea typeface="Cambria Math" panose="02040503050406030204" pitchFamily="18" charset="0"/>
                                        </a:rPr>
                                        <m:t>𝟏</m:t>
                                      </m:r>
                                    </m:sub>
                                  </m:sSub>
                                </m:e>
                                <m:sup>
                                  <m:r>
                                    <a:rPr lang="en-US" b="1" i="1" smtClean="0">
                                      <a:latin typeface="Cambria Math" panose="02040503050406030204" pitchFamily="18" charset="0"/>
                                      <a:ea typeface="Cambria Math" panose="02040503050406030204" pitchFamily="18" charset="0"/>
                                    </a:rPr>
                                    <m:t>𝟐</m:t>
                                  </m:r>
                                </m:sup>
                              </m:sSup>
                              <m:r>
                                <a:rPr lang="en-US" b="1" i="1" smtClean="0">
                                  <a:latin typeface="Cambria Math" panose="02040503050406030204" pitchFamily="18" charset="0"/>
                                  <a:ea typeface="Cambria Math" panose="02040503050406030204" pitchFamily="18" charset="0"/>
                                </a:rPr>
                                <m:t>+</m:t>
                              </m:r>
                              <m:sSup>
                                <m:sSupPr>
                                  <m:ctrlPr>
                                    <a:rPr lang="en-US" b="1" i="1" smtClean="0">
                                      <a:latin typeface="Cambria Math" panose="02040503050406030204" pitchFamily="18" charset="0"/>
                                      <a:ea typeface="Cambria Math" panose="02040503050406030204" pitchFamily="18" charset="0"/>
                                    </a:rPr>
                                  </m:ctrlPr>
                                </m:sSupPr>
                                <m:e>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m:t>
                                      </m:r>
                                    </m:e>
                                    <m:sub>
                                      <m:r>
                                        <a:rPr lang="en-US" b="1" i="1" smtClean="0">
                                          <a:latin typeface="Cambria Math" panose="02040503050406030204" pitchFamily="18" charset="0"/>
                                          <a:ea typeface="Cambria Math" panose="02040503050406030204" pitchFamily="18" charset="0"/>
                                        </a:rPr>
                                        <m:t>𝟐</m:t>
                                      </m:r>
                                    </m:sub>
                                  </m:sSub>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m:rPr>
                                          <m:sty m:val="p"/>
                                        </m:rPr>
                                        <a:rPr lang="el-GR" b="1" i="1" smtClean="0">
                                          <a:latin typeface="Cambria Math" panose="02040503050406030204" pitchFamily="18" charset="0"/>
                                          <a:ea typeface="Cambria Math" panose="02040503050406030204" pitchFamily="18" charset="0"/>
                                        </a:rPr>
                                        <m:t>σ</m:t>
                                      </m:r>
                                    </m:e>
                                    <m:sub>
                                      <m:r>
                                        <a:rPr lang="en-US" b="1" i="1" smtClean="0">
                                          <a:latin typeface="Cambria Math" panose="02040503050406030204" pitchFamily="18" charset="0"/>
                                          <a:ea typeface="Cambria Math" panose="02040503050406030204" pitchFamily="18" charset="0"/>
                                        </a:rPr>
                                        <m:t>𝟐</m:t>
                                      </m:r>
                                    </m:sub>
                                  </m:sSub>
                                </m:e>
                                <m:sup>
                                  <m:r>
                                    <a:rPr lang="en-US" b="1" i="1" smtClean="0">
                                      <a:latin typeface="Cambria Math" panose="02040503050406030204" pitchFamily="18" charset="0"/>
                                      <a:ea typeface="Cambria Math" panose="02040503050406030204" pitchFamily="18" charset="0"/>
                                    </a:rPr>
                                    <m:t>𝟐</m:t>
                                  </m:r>
                                </m:sup>
                              </m:sSup>
                              <m:r>
                                <a:rPr lang="en-US" b="1" i="1" smtClean="0">
                                  <a:latin typeface="Cambria Math" panose="02040503050406030204" pitchFamily="18" charset="0"/>
                                  <a:ea typeface="Cambria Math" panose="02040503050406030204" pitchFamily="18" charset="0"/>
                                </a:rPr>
                                <m:t>]</m:t>
                              </m:r>
                            </m:num>
                            <m:den>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𝒏</m:t>
                                  </m:r>
                                </m:e>
                                <m:sub>
                                  <m:r>
                                    <a:rPr lang="en-US" b="1" i="1" smtClean="0">
                                      <a:latin typeface="Cambria Math" panose="02040503050406030204" pitchFamily="18" charset="0"/>
                                      <a:ea typeface="Cambria Math" panose="02040503050406030204" pitchFamily="18" charset="0"/>
                                    </a:rPr>
                                    <m:t>𝟏</m:t>
                                  </m:r>
                                </m:sub>
                              </m:sSub>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𝒏</m:t>
                                  </m:r>
                                </m:e>
                                <m:sub>
                                  <m:r>
                                    <a:rPr lang="en-US" b="1" i="1" smtClean="0">
                                      <a:latin typeface="Cambria Math" panose="02040503050406030204" pitchFamily="18" charset="0"/>
                                      <a:ea typeface="Cambria Math" panose="02040503050406030204" pitchFamily="18" charset="0"/>
                                    </a:rPr>
                                    <m:t>𝟐</m:t>
                                  </m:r>
                                </m:sub>
                              </m:sSub>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m:t>
                              </m:r>
                            </m:den>
                          </m:f>
                        </m:e>
                      </m:rad>
                    </m:oMath>
                  </m:oMathPara>
                </a14:m>
                <a:endParaRPr lang="en-US" b="1" dirty="0"/>
              </a:p>
              <a:p>
                <a:pPr marL="0" indent="0">
                  <a:buNone/>
                </a:pPr>
                <a:endParaRPr lang="en-US" b="1" dirty="0"/>
              </a:p>
              <a:p>
                <a:pPr marL="0" indent="0" algn="ctr">
                  <a:buNone/>
                </a:pPr>
                <a:r>
                  <a:rPr lang="en-US" sz="2200" b="1" i="1" dirty="0">
                    <a:latin typeface="Times New Roman" panose="02020603050405020304" pitchFamily="18" charset="0"/>
                    <a:ea typeface="Cambria Math" panose="02040503050406030204" pitchFamily="18" charset="0"/>
                    <a:cs typeface="Times New Roman" panose="02020603050405020304" pitchFamily="18" charset="0"/>
                  </a:rPr>
                  <a:t>	1=Pretreated Value;   2=Treated Value;  </a:t>
                </a:r>
                <a14:m>
                  <m:oMath xmlns:m="http://schemas.openxmlformats.org/officeDocument/2006/math">
                    <m:acc>
                      <m:accPr>
                        <m:chr m:val="̃"/>
                        <m:ctrlPr>
                          <a:rPr lang="en-US" sz="2200" b="1" i="1" smtClean="0">
                            <a:latin typeface="Cambria Math" panose="02040503050406030204" pitchFamily="18" charset="0"/>
                            <a:ea typeface="Cambria Math" panose="02040503050406030204" pitchFamily="18" charset="0"/>
                          </a:rPr>
                        </m:ctrlPr>
                      </m:accPr>
                      <m:e>
                        <m:r>
                          <a:rPr lang="en-US" sz="2200" b="1" i="1" smtClean="0">
                            <a:latin typeface="Cambria Math" panose="02040503050406030204" pitchFamily="18" charset="0"/>
                            <a:ea typeface="Cambria Math" panose="02040503050406030204" pitchFamily="18" charset="0"/>
                          </a:rPr>
                          <m:t> </m:t>
                        </m:r>
                        <m:r>
                          <a:rPr lang="en-US" sz="2200" b="1" i="1" smtClean="0">
                            <a:latin typeface="Cambria Math" panose="02040503050406030204" pitchFamily="18" charset="0"/>
                            <a:ea typeface="Cambria Math" panose="02040503050406030204" pitchFamily="18" charset="0"/>
                          </a:rPr>
                          <m:t>𝒙</m:t>
                        </m:r>
                      </m:e>
                    </m:acc>
                  </m:oMath>
                </a14:m>
                <a:r>
                  <a:rPr lang="en-US" sz="2200" b="1" i="1" dirty="0">
                    <a:latin typeface="Times New Roman" panose="02020603050405020304" pitchFamily="18" charset="0"/>
                    <a:cs typeface="Times New Roman" panose="02020603050405020304" pitchFamily="18" charset="0"/>
                  </a:rPr>
                  <a:t>=Mean;   </a:t>
                </a:r>
                <a:r>
                  <a:rPr lang="el-GR" sz="2200" b="1" i="1" dirty="0">
                    <a:latin typeface="Times New Roman" panose="02020603050405020304" pitchFamily="18" charset="0"/>
                    <a:cs typeface="Times New Roman" panose="02020603050405020304" pitchFamily="18" charset="0"/>
                  </a:rPr>
                  <a:t>σ</a:t>
                </a:r>
                <a:r>
                  <a:rPr lang="en-US" sz="2200" b="1" i="1" dirty="0">
                    <a:latin typeface="Times New Roman" panose="02020603050405020304" pitchFamily="18" charset="0"/>
                    <a:cs typeface="Times New Roman" panose="02020603050405020304" pitchFamily="18" charset="0"/>
                  </a:rPr>
                  <a:t> =Standard Deviation</a:t>
                </a:r>
              </a:p>
              <a:p>
                <a:pPr marL="0" indent="0" algn="ctr">
                  <a:buNone/>
                </a:pPr>
                <a:endParaRPr lang="en-US" sz="1600" b="1" dirty="0"/>
              </a:p>
              <a:p>
                <a:pPr marL="0" indent="0">
                  <a:buNone/>
                </a:pPr>
                <a:endParaRPr lang="en-US" b="1" dirty="0"/>
              </a:p>
              <a:p>
                <a:r>
                  <a:rPr lang="en-US" dirty="0">
                    <a:latin typeface="Century Schoolbook" charset="0"/>
                    <a:ea typeface="Century Schoolbook" charset="0"/>
                    <a:cs typeface="Century Schoolbook" charset="0"/>
                  </a:rPr>
                  <a:t>A </a:t>
                </a:r>
                <a:r>
                  <a:rPr lang="el-GR" dirty="0">
                    <a:latin typeface="Century Schoolbook" charset="0"/>
                    <a:ea typeface="Century Schoolbook" charset="0"/>
                    <a:cs typeface="Century Schoolbook" charset="0"/>
                  </a:rPr>
                  <a:t>δ</a:t>
                </a:r>
                <a:r>
                  <a:rPr lang="en-US" dirty="0">
                    <a:latin typeface="Century Schoolbook" charset="0"/>
                    <a:ea typeface="Century Schoolbook" charset="0"/>
                    <a:cs typeface="Century Schoolbook" charset="0"/>
                  </a:rPr>
                  <a:t> value between ±0.2–0.5 was considered to be a small effect, ±0.5–0.8 was considered to be a medium effect, and a value greater than +0.8 or less than −0.8 was considered to be a large effect</a:t>
                </a:r>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1035" y="1686584"/>
                <a:ext cx="6136178" cy="4819015"/>
              </a:xfrm>
              <a:blipFill rotWithShape="0">
                <a:blip r:embed="rId3"/>
                <a:stretch>
                  <a:fillRect t="-506"/>
                </a:stretch>
              </a:blipFill>
            </p:spPr>
            <p:txBody>
              <a:bodyPr/>
              <a:lstStyle/>
              <a:p>
                <a:r>
                  <a:rPr lang="en-US">
                    <a:noFill/>
                  </a:rPr>
                  <a:t> </a:t>
                </a:r>
              </a:p>
            </p:txBody>
          </p:sp>
        </mc:Fallback>
      </mc:AlternateContent>
      <p:grpSp>
        <p:nvGrpSpPr>
          <p:cNvPr id="9" name="Group 8"/>
          <p:cNvGrpSpPr/>
          <p:nvPr/>
        </p:nvGrpSpPr>
        <p:grpSpPr>
          <a:xfrm>
            <a:off x="6892752" y="2207399"/>
            <a:ext cx="4762500" cy="4489837"/>
            <a:chOff x="7105015" y="1825625"/>
            <a:chExt cx="4762500" cy="4489837"/>
          </a:xfrm>
        </p:grpSpPr>
        <p:pic>
          <p:nvPicPr>
            <p:cNvPr id="15362" name="Picture 2" descr="Image result for effect 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5015" y="1825625"/>
              <a:ext cx="4762500" cy="4276726"/>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7105015" y="6038463"/>
              <a:ext cx="3270511" cy="276999"/>
            </a:xfrm>
            <a:prstGeom prst="rect">
              <a:avLst/>
            </a:prstGeom>
          </p:spPr>
          <p:txBody>
            <a:bodyPr wrap="none">
              <a:spAutoFit/>
            </a:bodyPr>
            <a:lstStyle/>
            <a:p>
              <a:r>
                <a:rPr lang="en-US" sz="1200" i="1" dirty="0"/>
                <a:t>Image from:  Téllez A., Et al., Psychol. Russia 2015</a:t>
              </a:r>
            </a:p>
          </p:txBody>
        </p:sp>
      </p:grpSp>
      <p:sp>
        <p:nvSpPr>
          <p:cNvPr id="12" name="Rectangle 11"/>
          <p:cNvSpPr/>
          <p:nvPr/>
        </p:nvSpPr>
        <p:spPr>
          <a:xfrm>
            <a:off x="7286474" y="1856400"/>
            <a:ext cx="1453796" cy="276999"/>
          </a:xfrm>
          <a:prstGeom prst="rect">
            <a:avLst/>
          </a:prstGeom>
        </p:spPr>
        <p:txBody>
          <a:bodyPr wrap="none">
            <a:spAutoFit/>
          </a:bodyPr>
          <a:lstStyle/>
          <a:p>
            <a:r>
              <a:rPr lang="en-US" sz="1200" b="1" i="1" u="sng" dirty="0">
                <a:solidFill>
                  <a:srgbClr val="C00000"/>
                </a:solidFill>
                <a:latin typeface="Cambria Math" panose="02040503050406030204" pitchFamily="18" charset="0"/>
                <a:ea typeface="Cambria Math" panose="02040503050406030204" pitchFamily="18" charset="0"/>
              </a:rPr>
              <a:t>1=Pretreated Value</a:t>
            </a:r>
            <a:endParaRPr lang="en-US" sz="1200" u="sng" dirty="0">
              <a:solidFill>
                <a:srgbClr val="C00000"/>
              </a:solidFill>
            </a:endParaRPr>
          </a:p>
        </p:txBody>
      </p:sp>
      <p:sp>
        <p:nvSpPr>
          <p:cNvPr id="14" name="Rectangle 13"/>
          <p:cNvSpPr/>
          <p:nvPr/>
        </p:nvSpPr>
        <p:spPr>
          <a:xfrm>
            <a:off x="9648628" y="1856400"/>
            <a:ext cx="1308563" cy="276999"/>
          </a:xfrm>
          <a:prstGeom prst="rect">
            <a:avLst/>
          </a:prstGeom>
        </p:spPr>
        <p:txBody>
          <a:bodyPr wrap="none">
            <a:spAutoFit/>
          </a:bodyPr>
          <a:lstStyle/>
          <a:p>
            <a:r>
              <a:rPr lang="en-US" sz="1200" b="1" i="1" u="sng" dirty="0">
                <a:solidFill>
                  <a:schemeClr val="accent5">
                    <a:lumMod val="75000"/>
                  </a:schemeClr>
                </a:solidFill>
                <a:latin typeface="Cambria Math" panose="02040503050406030204" pitchFamily="18" charset="0"/>
                <a:ea typeface="Cambria Math" panose="02040503050406030204" pitchFamily="18" charset="0"/>
              </a:rPr>
              <a:t>2=Treated Value</a:t>
            </a:r>
            <a:endParaRPr lang="en-US" sz="1200" u="sng" dirty="0">
              <a:solidFill>
                <a:schemeClr val="accent5">
                  <a:lumMod val="75000"/>
                </a:schemeClr>
              </a:solidFill>
            </a:endParaRPr>
          </a:p>
        </p:txBody>
      </p:sp>
      <p:cxnSp>
        <p:nvCxnSpPr>
          <p:cNvPr id="15" name="Elbow Connector 14"/>
          <p:cNvCxnSpPr>
            <a:stCxn id="12" idx="2"/>
          </p:cNvCxnSpPr>
          <p:nvPr/>
        </p:nvCxnSpPr>
        <p:spPr>
          <a:xfrm rot="16200000" flipH="1">
            <a:off x="7866461" y="2280309"/>
            <a:ext cx="684616" cy="390795"/>
          </a:xfrm>
          <a:prstGeom prst="bentConnector3">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Elbow Connector 16"/>
          <p:cNvCxnSpPr>
            <a:stCxn id="14" idx="2"/>
          </p:cNvCxnSpPr>
          <p:nvPr/>
        </p:nvCxnSpPr>
        <p:spPr>
          <a:xfrm rot="5400000">
            <a:off x="9717813" y="2232918"/>
            <a:ext cx="684616" cy="485579"/>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224012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596668" cy="1320800"/>
          </a:xfrm>
        </p:spPr>
        <p:txBody>
          <a:bodyPr/>
          <a:lstStyle/>
          <a:p>
            <a:r>
              <a:rPr lang="en-US" i="1" dirty="0">
                <a:latin typeface="Century Schoolbook" charset="0"/>
                <a:ea typeface="Century Schoolbook" charset="0"/>
                <a:cs typeface="Century Schoolbook" charset="0"/>
              </a:rPr>
              <a:t>	</a:t>
            </a:r>
            <a:r>
              <a:rPr lang="en-US" sz="3200" i="1" dirty="0">
                <a:latin typeface="Century Schoolbook" charset="0"/>
                <a:ea typeface="Century Schoolbook" charset="0"/>
                <a:cs typeface="Century Schoolbook" charset="0"/>
              </a:rPr>
              <a:t>Aggregate Analysis Conclusion</a:t>
            </a:r>
          </a:p>
        </p:txBody>
      </p:sp>
      <p:sp>
        <p:nvSpPr>
          <p:cNvPr id="3" name="Content Placeholder 2"/>
          <p:cNvSpPr>
            <a:spLocks noGrp="1"/>
          </p:cNvSpPr>
          <p:nvPr>
            <p:ph idx="1"/>
          </p:nvPr>
        </p:nvSpPr>
        <p:spPr>
          <a:xfrm>
            <a:off x="0" y="1544637"/>
            <a:ext cx="8596668" cy="3880773"/>
          </a:xfrm>
        </p:spPr>
        <p:txBody>
          <a:bodyPr>
            <a:normAutofit/>
          </a:bodyPr>
          <a:lstStyle/>
          <a:p>
            <a:pPr lvl="1">
              <a:lnSpc>
                <a:spcPct val="100000"/>
              </a:lnSpc>
            </a:pPr>
            <a:r>
              <a:rPr lang="en-US" sz="1900" dirty="0">
                <a:latin typeface="Century Schoolbook" charset="0"/>
                <a:ea typeface="Century Schoolbook" charset="0"/>
                <a:cs typeface="Century Schoolbook" charset="0"/>
              </a:rPr>
              <a:t>As cortisol is integral in the methylation of </a:t>
            </a:r>
            <a:r>
              <a:rPr lang="en-US" sz="1900" dirty="0" err="1">
                <a:latin typeface="Century Schoolbook" charset="0"/>
                <a:ea typeface="Century Schoolbook" charset="0"/>
                <a:cs typeface="Century Schoolbook" charset="0"/>
              </a:rPr>
              <a:t>catecholamines</a:t>
            </a:r>
            <a:r>
              <a:rPr lang="en-US" sz="1900" dirty="0">
                <a:latin typeface="Century Schoolbook" charset="0"/>
                <a:ea typeface="Century Schoolbook" charset="0"/>
                <a:cs typeface="Century Schoolbook" charset="0"/>
              </a:rPr>
              <a:t>, such as norepinephrine to epinephrine.  Where a reduction in cortisol may translate to a reduction of epinephrine. </a:t>
            </a:r>
          </a:p>
          <a:p>
            <a:pPr lvl="2">
              <a:lnSpc>
                <a:spcPct val="100000"/>
              </a:lnSpc>
            </a:pPr>
            <a:r>
              <a:rPr lang="en-US" sz="1600" i="1" dirty="0">
                <a:latin typeface="Century Schoolbook" charset="0"/>
                <a:ea typeface="Century Schoolbook" charset="0"/>
                <a:cs typeface="Century Schoolbook" charset="0"/>
              </a:rPr>
              <a:t>However, the urinary neurotransmitters measured are of second morning urine (10 am) and do not correspond with the diurnal time-points of the salivary cortisol (7 am, noon, 5 pm, 10 pm).</a:t>
            </a:r>
          </a:p>
          <a:p>
            <a:pPr lvl="1">
              <a:lnSpc>
                <a:spcPct val="100000"/>
              </a:lnSpc>
            </a:pPr>
            <a:r>
              <a:rPr lang="en-US" sz="1800" dirty="0">
                <a:latin typeface="Century Schoolbook" charset="0"/>
                <a:ea typeface="Century Schoolbook" charset="0"/>
                <a:cs typeface="Century Schoolbook" charset="0"/>
              </a:rPr>
              <a:t>The reduction of cortisol in the morning may also make it difficult for some individuals to wake fully in the morning.  </a:t>
            </a:r>
          </a:p>
          <a:p>
            <a:pPr lvl="1">
              <a:lnSpc>
                <a:spcPct val="100000"/>
              </a:lnSpc>
            </a:pPr>
            <a:r>
              <a:rPr lang="en-US" sz="1800" dirty="0">
                <a:latin typeface="Century Schoolbook" charset="0"/>
                <a:ea typeface="Century Schoolbook" charset="0"/>
                <a:cs typeface="Century Schoolbook" charset="0"/>
              </a:rPr>
              <a:t>Conversely, the reduction of cortisol in the evening and night samples, could make it easier to fall asleep and stay asleep for individuals of whom were initially high in cortisol.</a:t>
            </a:r>
          </a:p>
          <a:p>
            <a:endParaRPr lang="en-US" dirty="0"/>
          </a:p>
        </p:txBody>
      </p:sp>
    </p:spTree>
    <p:extLst>
      <p:ext uri="{BB962C8B-B14F-4D97-AF65-F5344CB8AC3E}">
        <p14:creationId xmlns:p14="http://schemas.microsoft.com/office/powerpoint/2010/main" val="114725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538162"/>
            <a:ext cx="8596668" cy="1320800"/>
          </a:xfrm>
        </p:spPr>
        <p:txBody>
          <a:bodyPr/>
          <a:lstStyle/>
          <a:p>
            <a:r>
              <a:rPr lang="en-US" i="1" dirty="0">
                <a:latin typeface="Century Schoolbook" charset="0"/>
                <a:ea typeface="Century Schoolbook" charset="0"/>
                <a:cs typeface="Century Schoolbook" charset="0"/>
              </a:rPr>
              <a:t>	</a:t>
            </a:r>
            <a:r>
              <a:rPr lang="en-US" sz="3200" i="1" dirty="0">
                <a:latin typeface="Century Schoolbook" charset="0"/>
                <a:ea typeface="Century Schoolbook" charset="0"/>
                <a:cs typeface="Century Schoolbook" charset="0"/>
              </a:rPr>
              <a:t>Cortisol</a:t>
            </a:r>
          </a:p>
        </p:txBody>
      </p:sp>
      <p:sp>
        <p:nvSpPr>
          <p:cNvPr id="3" name="Content Placeholder 2"/>
          <p:cNvSpPr>
            <a:spLocks noGrp="1"/>
          </p:cNvSpPr>
          <p:nvPr>
            <p:ph idx="1"/>
          </p:nvPr>
        </p:nvSpPr>
        <p:spPr>
          <a:xfrm>
            <a:off x="663046" y="1446214"/>
            <a:ext cx="8596668" cy="3880773"/>
          </a:xfrm>
        </p:spPr>
        <p:txBody>
          <a:bodyPr>
            <a:normAutofit/>
          </a:bodyPr>
          <a:lstStyle/>
          <a:p>
            <a:r>
              <a:rPr lang="en-US" dirty="0">
                <a:latin typeface="Century Schoolbook" charset="0"/>
                <a:ea typeface="Century Schoolbook" charset="0"/>
                <a:cs typeface="Century Schoolbook" charset="0"/>
              </a:rPr>
              <a:t>released in response to </a:t>
            </a:r>
            <a:r>
              <a:rPr lang="en-US" dirty="0">
                <a:latin typeface="Century Schoolbook" charset="0"/>
                <a:ea typeface="Century Schoolbook" charset="0"/>
                <a:cs typeface="Century Schoolbook" charset="0"/>
                <a:hlinkClick r:id="rId2" tooltip="Stress (biology)"/>
              </a:rPr>
              <a:t>stress</a:t>
            </a:r>
            <a:r>
              <a:rPr lang="en-US" dirty="0">
                <a:latin typeface="Century Schoolbook" charset="0"/>
                <a:ea typeface="Century Schoolbook" charset="0"/>
                <a:cs typeface="Century Schoolbook" charset="0"/>
              </a:rPr>
              <a:t> /low </a:t>
            </a:r>
            <a:r>
              <a:rPr lang="en-US" dirty="0">
                <a:latin typeface="Century Schoolbook" charset="0"/>
                <a:ea typeface="Century Schoolbook" charset="0"/>
                <a:cs typeface="Century Schoolbook" charset="0"/>
                <a:hlinkClick r:id="rId3" tooltip="Blood sugar"/>
              </a:rPr>
              <a:t>blood-glucose </a:t>
            </a:r>
            <a:r>
              <a:rPr lang="en-US" dirty="0">
                <a:latin typeface="Century Schoolbook" charset="0"/>
                <a:ea typeface="Century Schoolbook" charset="0"/>
                <a:cs typeface="Century Schoolbook" charset="0"/>
              </a:rPr>
              <a:t> </a:t>
            </a:r>
          </a:p>
          <a:p>
            <a:r>
              <a:rPr lang="en-US" dirty="0">
                <a:latin typeface="Century Schoolbook" charset="0"/>
                <a:ea typeface="Century Schoolbook" charset="0"/>
                <a:cs typeface="Century Schoolbook" charset="0"/>
              </a:rPr>
              <a:t>increases </a:t>
            </a:r>
            <a:r>
              <a:rPr lang="en-US" dirty="0">
                <a:latin typeface="Century Schoolbook" charset="0"/>
                <a:ea typeface="Century Schoolbook" charset="0"/>
                <a:cs typeface="Century Schoolbook" charset="0"/>
                <a:hlinkClick r:id="rId3" tooltip="Blood sugar"/>
              </a:rPr>
              <a:t>blood sugar</a:t>
            </a:r>
            <a:r>
              <a:rPr lang="en-US" dirty="0">
                <a:latin typeface="Century Schoolbook" charset="0"/>
                <a:ea typeface="Century Schoolbook" charset="0"/>
                <a:cs typeface="Century Schoolbook" charset="0"/>
              </a:rPr>
              <a:t> </a:t>
            </a:r>
          </a:p>
          <a:p>
            <a:r>
              <a:rPr lang="en-US" dirty="0">
                <a:latin typeface="Century Schoolbook" charset="0"/>
                <a:ea typeface="Century Schoolbook" charset="0"/>
                <a:cs typeface="Century Schoolbook" charset="0"/>
              </a:rPr>
              <a:t> </a:t>
            </a:r>
            <a:r>
              <a:rPr lang="en-US" dirty="0">
                <a:latin typeface="Century Schoolbook" charset="0"/>
                <a:ea typeface="Century Schoolbook" charset="0"/>
                <a:cs typeface="Century Schoolbook" charset="0"/>
                <a:hlinkClick r:id="rId4" tooltip="Metabolism"/>
              </a:rPr>
              <a:t>metabolism</a:t>
            </a:r>
            <a:r>
              <a:rPr lang="en-US" dirty="0">
                <a:latin typeface="Century Schoolbook" charset="0"/>
                <a:ea typeface="Century Schoolbook" charset="0"/>
                <a:cs typeface="Century Schoolbook" charset="0"/>
              </a:rPr>
              <a:t> of </a:t>
            </a:r>
            <a:r>
              <a:rPr lang="en-US" dirty="0">
                <a:latin typeface="Century Schoolbook" charset="0"/>
                <a:ea typeface="Century Schoolbook" charset="0"/>
                <a:cs typeface="Century Schoolbook" charset="0"/>
                <a:hlinkClick r:id="rId5" tooltip="Fat"/>
              </a:rPr>
              <a:t>fat</a:t>
            </a:r>
            <a:r>
              <a:rPr lang="en-US" dirty="0">
                <a:latin typeface="Century Schoolbook" charset="0"/>
                <a:ea typeface="Century Schoolbook" charset="0"/>
                <a:cs typeface="Century Schoolbook" charset="0"/>
              </a:rPr>
              <a:t>, </a:t>
            </a:r>
            <a:r>
              <a:rPr lang="en-US" dirty="0">
                <a:latin typeface="Century Schoolbook" charset="0"/>
                <a:ea typeface="Century Schoolbook" charset="0"/>
                <a:cs typeface="Century Schoolbook" charset="0"/>
                <a:hlinkClick r:id="rId6" tooltip="Protein"/>
              </a:rPr>
              <a:t>protein</a:t>
            </a:r>
            <a:r>
              <a:rPr lang="en-US" dirty="0">
                <a:latin typeface="Century Schoolbook" charset="0"/>
                <a:ea typeface="Century Schoolbook" charset="0"/>
                <a:cs typeface="Century Schoolbook" charset="0"/>
              </a:rPr>
              <a:t>, and </a:t>
            </a:r>
            <a:r>
              <a:rPr lang="en-US" dirty="0">
                <a:latin typeface="Century Schoolbook" charset="0"/>
                <a:ea typeface="Century Schoolbook" charset="0"/>
                <a:cs typeface="Century Schoolbook" charset="0"/>
                <a:hlinkClick r:id="rId7" tooltip="Carbohydrates"/>
              </a:rPr>
              <a:t>carbohydrates</a:t>
            </a:r>
            <a:r>
              <a:rPr lang="en-US" dirty="0">
                <a:latin typeface="Century Schoolbook" charset="0"/>
                <a:ea typeface="Century Schoolbook" charset="0"/>
                <a:cs typeface="Century Schoolbook" charset="0"/>
              </a:rPr>
              <a:t>.</a:t>
            </a:r>
          </a:p>
          <a:p>
            <a:r>
              <a:rPr lang="en-US" dirty="0">
                <a:latin typeface="Century Schoolbook" charset="0"/>
                <a:ea typeface="Century Schoolbook" charset="0"/>
                <a:cs typeface="Century Schoolbook" charset="0"/>
              </a:rPr>
              <a:t>decreases bone formation</a:t>
            </a:r>
          </a:p>
          <a:p>
            <a:r>
              <a:rPr lang="en-US" dirty="0">
                <a:latin typeface="Century Schoolbook" charset="0"/>
                <a:ea typeface="Century Schoolbook" charset="0"/>
                <a:cs typeface="Century Schoolbook" charset="0"/>
              </a:rPr>
              <a:t>acute stress may reflect an enhancement of the immune response, and chronic stress may reflect a suppression of the immune response” </a:t>
            </a:r>
            <a:r>
              <a:rPr lang="en-US" dirty="0" err="1">
                <a:latin typeface="Century Schoolbook" charset="0"/>
                <a:ea typeface="Century Schoolbook" charset="0"/>
                <a:cs typeface="Century Schoolbook" charset="0"/>
              </a:rPr>
              <a:t>Sherin</a:t>
            </a:r>
            <a:r>
              <a:rPr lang="en-US" dirty="0">
                <a:latin typeface="Century Schoolbook" charset="0"/>
                <a:ea typeface="Century Schoolbook" charset="0"/>
                <a:cs typeface="Century Schoolbook" charset="0"/>
              </a:rPr>
              <a:t>, et al</a:t>
            </a:r>
          </a:p>
          <a:p>
            <a:endParaRPr lang="en-US" dirty="0"/>
          </a:p>
        </p:txBody>
      </p:sp>
    </p:spTree>
    <p:extLst>
      <p:ext uri="{BB962C8B-B14F-4D97-AF65-F5344CB8AC3E}">
        <p14:creationId xmlns:p14="http://schemas.microsoft.com/office/powerpoint/2010/main" val="173006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446" y="1303339"/>
            <a:ext cx="8596668" cy="3880773"/>
          </a:xfrm>
        </p:spPr>
        <p:txBody>
          <a:bodyPr/>
          <a:lstStyle/>
          <a:p>
            <a:r>
              <a:rPr lang="en-US" dirty="0">
                <a:latin typeface="Century Schoolbook" charset="0"/>
                <a:ea typeface="Century Schoolbook" charset="0"/>
                <a:cs typeface="Century Schoolbook" charset="0"/>
              </a:rPr>
              <a:t>There is a general decrease in inflammatory molecules. Chiefly, cortisol is reduced with a trend towards the reduction of some inflammatory neurotransmitters. </a:t>
            </a:r>
          </a:p>
          <a:p>
            <a:r>
              <a:rPr lang="en-US" dirty="0">
                <a:latin typeface="Century Schoolbook" charset="0"/>
                <a:ea typeface="Century Schoolbook" charset="0"/>
                <a:cs typeface="Century Schoolbook" charset="0"/>
              </a:rPr>
              <a:t>The reduction of cortisol in the morning may make it difficult for some individuals to wake fully in the morning. However, the reduction of cortisol in the evening and night samples, could make it easier to fall asleep and stay asleep for individuals were initially high in cortisol. </a:t>
            </a:r>
          </a:p>
          <a:p>
            <a:endParaRPr lang="en-US" dirty="0"/>
          </a:p>
        </p:txBody>
      </p:sp>
    </p:spTree>
    <p:extLst>
      <p:ext uri="{BB962C8B-B14F-4D97-AF65-F5344CB8AC3E}">
        <p14:creationId xmlns:p14="http://schemas.microsoft.com/office/powerpoint/2010/main" val="1826665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latin typeface="Century Schoolbook" charset="0"/>
                <a:ea typeface="Century Schoolbook" charset="0"/>
                <a:cs typeface="Century Schoolbook" charset="0"/>
              </a:rPr>
              <a:t>Dopamine and Inflammation</a:t>
            </a:r>
          </a:p>
        </p:txBody>
      </p:sp>
      <p:sp>
        <p:nvSpPr>
          <p:cNvPr id="3" name="Content Placeholder 2"/>
          <p:cNvSpPr>
            <a:spLocks noGrp="1"/>
          </p:cNvSpPr>
          <p:nvPr>
            <p:ph idx="1"/>
          </p:nvPr>
        </p:nvSpPr>
        <p:spPr>
          <a:xfrm>
            <a:off x="677334" y="1431926"/>
            <a:ext cx="8596668" cy="3880773"/>
          </a:xfrm>
        </p:spPr>
        <p:txBody>
          <a:bodyPr>
            <a:normAutofit/>
          </a:bodyPr>
          <a:lstStyle/>
          <a:p>
            <a:r>
              <a:rPr lang="en-US" dirty="0">
                <a:latin typeface="Century Schoolbook" charset="0"/>
                <a:ea typeface="Century Schoolbook" charset="0"/>
                <a:cs typeface="Century Schoolbook" charset="0"/>
              </a:rPr>
              <a:t>Dopamine (DA</a:t>
            </a:r>
            <a:r>
              <a:rPr lang="mr-IN" dirty="0">
                <a:latin typeface="Century Schoolbook" charset="0"/>
                <a:ea typeface="Century Schoolbook" charset="0"/>
                <a:cs typeface="Century Schoolbook" charset="0"/>
              </a:rPr>
              <a:t>…</a:t>
            </a:r>
            <a:r>
              <a:rPr lang="en-US" dirty="0">
                <a:latin typeface="Century Schoolbook" charset="0"/>
                <a:ea typeface="Century Schoolbook" charset="0"/>
                <a:cs typeface="Century Schoolbook" charset="0"/>
              </a:rPr>
              <a:t>also functions as an important molecule bridging the nervous and immune systems (</a:t>
            </a:r>
            <a:r>
              <a:rPr lang="en-US" dirty="0">
                <a:latin typeface="Century Schoolbook" charset="0"/>
                <a:ea typeface="Century Schoolbook" charset="0"/>
                <a:cs typeface="Century Schoolbook" charset="0"/>
                <a:hlinkClick r:id="rId2"/>
              </a:rPr>
              <a:t>Basu and Dasgupta, 2000; Beck et al., 2004; Sarkar et al., 2010</a:t>
            </a:r>
            <a:r>
              <a:rPr lang="en-US" dirty="0">
                <a:latin typeface="Century Schoolbook" charset="0"/>
                <a:ea typeface="Century Schoolbook" charset="0"/>
                <a:cs typeface="Century Schoolbook" charset="0"/>
              </a:rPr>
              <a:t>). </a:t>
            </a:r>
          </a:p>
          <a:p>
            <a:r>
              <a:rPr lang="en-US" dirty="0">
                <a:latin typeface="Century Schoolbook" charset="0"/>
                <a:ea typeface="Century Schoolbook" charset="0"/>
                <a:cs typeface="Century Schoolbook" charset="0"/>
              </a:rPr>
              <a:t>DA receptors are present in almost all immune cell subpopulations (</a:t>
            </a:r>
            <a:r>
              <a:rPr lang="en-US" dirty="0">
                <a:latin typeface="Century Schoolbook" charset="0"/>
                <a:ea typeface="Century Schoolbook" charset="0"/>
                <a:cs typeface="Century Schoolbook" charset="0"/>
                <a:hlinkClick r:id="rId3"/>
              </a:rPr>
              <a:t>Sarkar et al., 2010</a:t>
            </a:r>
            <a:r>
              <a:rPr lang="en-US" dirty="0">
                <a:latin typeface="Century Schoolbook" charset="0"/>
                <a:ea typeface="Century Schoolbook" charset="0"/>
                <a:cs typeface="Century Schoolbook" charset="0"/>
              </a:rPr>
              <a:t>). </a:t>
            </a:r>
          </a:p>
          <a:p>
            <a:r>
              <a:rPr lang="en-US" dirty="0">
                <a:latin typeface="Century Schoolbook" charset="0"/>
                <a:ea typeface="Century Schoolbook" charset="0"/>
                <a:cs typeface="Century Schoolbook" charset="0"/>
              </a:rPr>
              <a:t>Acting on its receptors, DA or agonists for DA receptors have been reported to modulate the activation, proliferation, and cytokine production in immune cells (</a:t>
            </a:r>
            <a:r>
              <a:rPr lang="en-US" dirty="0">
                <a:latin typeface="Century Schoolbook" charset="0"/>
                <a:ea typeface="Century Schoolbook" charset="0"/>
                <a:cs typeface="Century Schoolbook" charset="0"/>
                <a:hlinkClick r:id="rId2"/>
              </a:rPr>
              <a:t>Basu and Dasgupta, 2000; Sarkar et al., 2010; Torres-Rosas et al., 2014</a:t>
            </a:r>
            <a:r>
              <a:rPr lang="en-US" dirty="0">
                <a:latin typeface="Century Schoolbook" charset="0"/>
                <a:ea typeface="Century Schoolbook" charset="0"/>
                <a:cs typeface="Century Schoolbook" charset="0"/>
              </a:rPr>
              <a:t>). </a:t>
            </a:r>
          </a:p>
          <a:p>
            <a:r>
              <a:rPr lang="en-US" dirty="0">
                <a:latin typeface="Century Schoolbook" charset="0"/>
                <a:ea typeface="Century Schoolbook" charset="0"/>
                <a:cs typeface="Century Schoolbook" charset="0"/>
              </a:rPr>
              <a:t>In addition, dopamine D2 receptor (DRD2) knockout mice show remarkable inflammatory response in CNS, suggesting that DA and its downstream signaling has an </a:t>
            </a:r>
            <a:r>
              <a:rPr lang="en-US" dirty="0" err="1">
                <a:latin typeface="Century Schoolbook" charset="0"/>
                <a:ea typeface="Century Schoolbook" charset="0"/>
                <a:cs typeface="Century Schoolbook" charset="0"/>
              </a:rPr>
              <a:t>antinflammatory</a:t>
            </a:r>
            <a:r>
              <a:rPr lang="en-US" dirty="0">
                <a:latin typeface="Century Schoolbook" charset="0"/>
                <a:ea typeface="Century Schoolbook" charset="0"/>
                <a:cs typeface="Century Schoolbook" charset="0"/>
              </a:rPr>
              <a:t> function</a:t>
            </a:r>
          </a:p>
        </p:txBody>
      </p:sp>
    </p:spTree>
    <p:extLst>
      <p:ext uri="{BB962C8B-B14F-4D97-AF65-F5344CB8AC3E}">
        <p14:creationId xmlns:p14="http://schemas.microsoft.com/office/powerpoint/2010/main" val="112404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latin typeface="Century Schoolbook" charset="0"/>
                <a:ea typeface="Century Schoolbook" charset="0"/>
                <a:cs typeface="Century Schoolbook" charset="0"/>
              </a:rPr>
              <a:t>Serotonin and Inflammation</a:t>
            </a:r>
          </a:p>
        </p:txBody>
      </p:sp>
      <p:sp>
        <p:nvSpPr>
          <p:cNvPr id="3" name="Content Placeholder 2"/>
          <p:cNvSpPr>
            <a:spLocks noGrp="1"/>
          </p:cNvSpPr>
          <p:nvPr>
            <p:ph idx="1"/>
          </p:nvPr>
        </p:nvSpPr>
        <p:spPr>
          <a:xfrm>
            <a:off x="677334" y="1603376"/>
            <a:ext cx="8596668" cy="3880773"/>
          </a:xfrm>
        </p:spPr>
        <p:txBody>
          <a:bodyPr/>
          <a:lstStyle/>
          <a:p>
            <a:endParaRPr lang="en-US" dirty="0">
              <a:latin typeface="Century Schoolbook" charset="0"/>
              <a:ea typeface="Century Schoolbook" charset="0"/>
              <a:cs typeface="Century Schoolbook" charset="0"/>
            </a:endParaRPr>
          </a:p>
        </p:txBody>
      </p:sp>
    </p:spTree>
    <p:extLst>
      <p:ext uri="{BB962C8B-B14F-4D97-AF65-F5344CB8AC3E}">
        <p14:creationId xmlns:p14="http://schemas.microsoft.com/office/powerpoint/2010/main" val="1821519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latin typeface="Century Schoolbook" charset="0"/>
                <a:ea typeface="Century Schoolbook" charset="0"/>
                <a:cs typeface="Century Schoolbook" charset="0"/>
              </a:rPr>
              <a:t>These results suggest that the clients in this study may benefit  by achieving a better quality of sleep and reduced inflammations. </a:t>
            </a:r>
          </a:p>
          <a:p>
            <a:r>
              <a:rPr lang="en-US" dirty="0">
                <a:latin typeface="Century Schoolbook" charset="0"/>
                <a:ea typeface="Century Schoolbook" charset="0"/>
                <a:cs typeface="Century Schoolbook" charset="0"/>
              </a:rPr>
              <a:t>The reduced inflammation may lead to a reduced  capacity for oxidative stress as well. (when </a:t>
            </a:r>
            <a:r>
              <a:rPr lang="en-US" dirty="0">
                <a:latin typeface="Century Schoolbook" charset="0"/>
                <a:ea typeface="Century Schoolbook" charset="0"/>
                <a:cs typeface="Century Schoolbook" charset="0"/>
                <a:hlinkClick r:id="rId2" tooltip="Free radical"/>
              </a:rPr>
              <a:t>free radicals</a:t>
            </a:r>
            <a:r>
              <a:rPr lang="en-US" dirty="0">
                <a:latin typeface="Century Schoolbook" charset="0"/>
                <a:ea typeface="Century Schoolbook" charset="0"/>
                <a:cs typeface="Century Schoolbook" charset="0"/>
              </a:rPr>
              <a:t> damage all components of the cell, including </a:t>
            </a:r>
            <a:r>
              <a:rPr lang="en-US" dirty="0">
                <a:latin typeface="Century Schoolbook" charset="0"/>
                <a:ea typeface="Century Schoolbook" charset="0"/>
                <a:cs typeface="Century Schoolbook" charset="0"/>
                <a:hlinkClick r:id="rId3" tooltip="Protein"/>
              </a:rPr>
              <a:t>proteins</a:t>
            </a:r>
            <a:r>
              <a:rPr lang="en-US" dirty="0">
                <a:latin typeface="Century Schoolbook" charset="0"/>
                <a:ea typeface="Century Schoolbook" charset="0"/>
                <a:cs typeface="Century Schoolbook" charset="0"/>
              </a:rPr>
              <a:t>, </a:t>
            </a:r>
            <a:r>
              <a:rPr lang="en-US" dirty="0">
                <a:latin typeface="Century Schoolbook" charset="0"/>
                <a:ea typeface="Century Schoolbook" charset="0"/>
                <a:cs typeface="Century Schoolbook" charset="0"/>
                <a:hlinkClick r:id="rId4" tooltip="Lipid"/>
              </a:rPr>
              <a:t>lipids</a:t>
            </a:r>
            <a:r>
              <a:rPr lang="en-US" dirty="0">
                <a:latin typeface="Century Schoolbook" charset="0"/>
                <a:ea typeface="Century Schoolbook" charset="0"/>
                <a:cs typeface="Century Schoolbook" charset="0"/>
              </a:rPr>
              <a:t>, and </a:t>
            </a:r>
            <a:r>
              <a:rPr lang="en-US" dirty="0">
                <a:latin typeface="Century Schoolbook" charset="0"/>
                <a:ea typeface="Century Schoolbook" charset="0"/>
                <a:cs typeface="Century Schoolbook" charset="0"/>
                <a:hlinkClick r:id="rId5" tooltip="DNA"/>
              </a:rPr>
              <a:t>DNA</a:t>
            </a:r>
            <a:r>
              <a:rPr lang="en-US" dirty="0">
                <a:latin typeface="Century Schoolbook" charset="0"/>
                <a:ea typeface="Century Schoolbook" charset="0"/>
                <a:cs typeface="Century Schoolbook" charset="0"/>
              </a:rPr>
              <a:t>, leading to </a:t>
            </a:r>
            <a:r>
              <a:rPr lang="en-US" dirty="0" err="1">
                <a:latin typeface="Century Schoolbook" charset="0"/>
                <a:ea typeface="Century Schoolbook" charset="0"/>
                <a:cs typeface="Century Schoolbook" charset="0"/>
              </a:rPr>
              <a:t>ahost</a:t>
            </a:r>
            <a:r>
              <a:rPr lang="en-US" dirty="0">
                <a:latin typeface="Century Schoolbook" charset="0"/>
                <a:ea typeface="Century Schoolbook" charset="0"/>
                <a:cs typeface="Century Schoolbook" charset="0"/>
              </a:rPr>
              <a:t> of serious psychological and physical problems).</a:t>
            </a:r>
          </a:p>
        </p:txBody>
      </p:sp>
    </p:spTree>
    <p:extLst>
      <p:ext uri="{BB962C8B-B14F-4D97-AF65-F5344CB8AC3E}">
        <p14:creationId xmlns:p14="http://schemas.microsoft.com/office/powerpoint/2010/main" val="850550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latin typeface="Century Schoolbook" charset="0"/>
                <a:ea typeface="Century Schoolbook" charset="0"/>
                <a:cs typeface="Century Schoolbook" charset="0"/>
              </a:rPr>
              <a:t>Limitations</a:t>
            </a:r>
          </a:p>
        </p:txBody>
      </p:sp>
      <p:sp>
        <p:nvSpPr>
          <p:cNvPr id="3" name="Content Placeholder 2"/>
          <p:cNvSpPr>
            <a:spLocks noGrp="1"/>
          </p:cNvSpPr>
          <p:nvPr>
            <p:ph idx="1"/>
          </p:nvPr>
        </p:nvSpPr>
        <p:spPr>
          <a:xfrm>
            <a:off x="677334" y="1523167"/>
            <a:ext cx="8596668" cy="3880773"/>
          </a:xfrm>
        </p:spPr>
        <p:txBody>
          <a:bodyPr/>
          <a:lstStyle/>
          <a:p>
            <a:r>
              <a:rPr lang="en-US" dirty="0">
                <a:latin typeface="Century Schoolbook" charset="0"/>
                <a:ea typeface="Century Schoolbook" charset="0"/>
                <a:cs typeface="Century Schoolbook" charset="0"/>
              </a:rPr>
              <a:t>Sample size and method-convenience, small, no formal screening criteria, variability of age, imbalanced gender representation</a:t>
            </a:r>
          </a:p>
          <a:p>
            <a:r>
              <a:rPr lang="en-US" dirty="0">
                <a:latin typeface="Century Schoolbook" charset="0"/>
                <a:ea typeface="Century Schoolbook" charset="0"/>
                <a:cs typeface="Century Schoolbook" charset="0"/>
              </a:rPr>
              <a:t>Limited number of NO sessions</a:t>
            </a:r>
          </a:p>
          <a:p>
            <a:r>
              <a:rPr lang="en-US" dirty="0">
                <a:latin typeface="Century Schoolbook" charset="0"/>
                <a:ea typeface="Century Schoolbook" charset="0"/>
                <a:cs typeface="Century Schoolbook" charset="0"/>
              </a:rPr>
              <a:t>Assessment of clinical progress was not relevant to study objective and was too sensitive to extrinsic factors</a:t>
            </a:r>
          </a:p>
          <a:p>
            <a:r>
              <a:rPr lang="en-US" dirty="0">
                <a:latin typeface="Century Schoolbook" charset="0"/>
                <a:ea typeface="Century Schoolbook" charset="0"/>
                <a:cs typeface="Century Schoolbook" charset="0"/>
              </a:rPr>
              <a:t>Variable use of psychotropic medications may have confounded results Several subject/clients had very high ever]ls of pre-baseline serotonin due to polypharmacy</a:t>
            </a:r>
          </a:p>
        </p:txBody>
      </p:sp>
    </p:spTree>
    <p:extLst>
      <p:ext uri="{BB962C8B-B14F-4D97-AF65-F5344CB8AC3E}">
        <p14:creationId xmlns:p14="http://schemas.microsoft.com/office/powerpoint/2010/main" val="364182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latin typeface="Century Schoolbook" charset="0"/>
                <a:ea typeface="Century Schoolbook" charset="0"/>
                <a:cs typeface="Century Schoolbook" charset="0"/>
              </a:rPr>
              <a:t>Implications</a:t>
            </a:r>
          </a:p>
        </p:txBody>
      </p:sp>
      <p:sp>
        <p:nvSpPr>
          <p:cNvPr id="3" name="Content Placeholder 2"/>
          <p:cNvSpPr>
            <a:spLocks noGrp="1"/>
          </p:cNvSpPr>
          <p:nvPr>
            <p:ph idx="1"/>
          </p:nvPr>
        </p:nvSpPr>
        <p:spPr>
          <a:xfrm>
            <a:off x="677334" y="1534947"/>
            <a:ext cx="8596668" cy="3880773"/>
          </a:xfrm>
        </p:spPr>
        <p:txBody>
          <a:bodyPr/>
          <a:lstStyle/>
          <a:p>
            <a:r>
              <a:rPr lang="en-US" dirty="0">
                <a:latin typeface="Century Schoolbook" charset="0"/>
                <a:ea typeface="Century Schoolbook" charset="0"/>
                <a:cs typeface="Century Schoolbook" charset="0"/>
              </a:rPr>
              <a:t>Effect of neurofeedback training using </a:t>
            </a:r>
            <a:r>
              <a:rPr lang="en-US" dirty="0" err="1">
                <a:latin typeface="Century Schoolbook" charset="0"/>
                <a:ea typeface="Century Schoolbook" charset="0"/>
                <a:cs typeface="Century Schoolbook" charset="0"/>
              </a:rPr>
              <a:t>NeurOptimal</a:t>
            </a:r>
            <a:r>
              <a:rPr lang="en-US" dirty="0">
                <a:latin typeface="Century Schoolbook" charset="0"/>
                <a:ea typeface="Century Schoolbook" charset="0"/>
                <a:cs typeface="Century Schoolbook" charset="0"/>
              </a:rPr>
              <a:t> on cortisol and NT as markets of inflammation in people with PTSD suggests the utility of replicating and extending this study with a larger sample and possibly additional groups.</a:t>
            </a:r>
          </a:p>
          <a:p>
            <a:r>
              <a:rPr lang="en-US" dirty="0">
                <a:latin typeface="Century Schoolbook" charset="0"/>
                <a:ea typeface="Century Schoolbook" charset="0"/>
                <a:cs typeface="Century Schoolbook" charset="0"/>
              </a:rPr>
              <a:t>This exploratory study elucidates methodological issues that can be addressed in future studies.</a:t>
            </a:r>
          </a:p>
          <a:p>
            <a:r>
              <a:rPr lang="en-US" dirty="0">
                <a:latin typeface="Century Schoolbook" charset="0"/>
                <a:ea typeface="Century Schoolbook" charset="0"/>
                <a:cs typeface="Century Schoolbook" charset="0"/>
              </a:rPr>
              <a:t>Impact of </a:t>
            </a:r>
            <a:r>
              <a:rPr lang="en-US" dirty="0" err="1">
                <a:latin typeface="Century Schoolbook" charset="0"/>
                <a:ea typeface="Century Schoolbook" charset="0"/>
                <a:cs typeface="Century Schoolbook" charset="0"/>
              </a:rPr>
              <a:t>adaptogens</a:t>
            </a:r>
            <a:r>
              <a:rPr lang="en-US" dirty="0">
                <a:latin typeface="Century Schoolbook" charset="0"/>
                <a:ea typeface="Century Schoolbook" charset="0"/>
                <a:cs typeface="Century Schoolbook" charset="0"/>
              </a:rPr>
              <a:t> on cortisol dysregulation have been demonstrated clinically and in limited research; studies </a:t>
            </a:r>
            <a:r>
              <a:rPr lang="en-US" dirty="0" err="1">
                <a:latin typeface="Century Schoolbook" charset="0"/>
                <a:ea typeface="Century Schoolbook" charset="0"/>
                <a:cs typeface="Century Schoolbook" charset="0"/>
              </a:rPr>
              <a:t>evaluatating</a:t>
            </a:r>
            <a:r>
              <a:rPr lang="en-US" dirty="0">
                <a:latin typeface="Century Schoolbook" charset="0"/>
                <a:ea typeface="Century Schoolbook" charset="0"/>
                <a:cs typeface="Century Schoolbook" charset="0"/>
              </a:rPr>
              <a:t> the combined use of </a:t>
            </a:r>
            <a:r>
              <a:rPr lang="en-US" dirty="0" err="1">
                <a:latin typeface="Century Schoolbook" charset="0"/>
                <a:ea typeface="Century Schoolbook" charset="0"/>
                <a:cs typeface="Century Schoolbook" charset="0"/>
              </a:rPr>
              <a:t>adaptogens</a:t>
            </a:r>
            <a:r>
              <a:rPr lang="en-US" dirty="0">
                <a:latin typeface="Century Schoolbook" charset="0"/>
                <a:ea typeface="Century Schoolbook" charset="0"/>
                <a:cs typeface="Century Schoolbook" charset="0"/>
              </a:rPr>
              <a:t> and NO may be useful.</a:t>
            </a:r>
          </a:p>
          <a:p>
            <a:r>
              <a:rPr lang="en-US" dirty="0">
                <a:latin typeface="Century Schoolbook" charset="0"/>
                <a:ea typeface="Century Schoolbook" charset="0"/>
                <a:cs typeface="Century Schoolbook" charset="0"/>
              </a:rPr>
              <a:t>Case studies of the most and least effected client/subjects pending.</a:t>
            </a:r>
          </a:p>
        </p:txBody>
      </p:sp>
    </p:spTree>
    <p:extLst>
      <p:ext uri="{BB962C8B-B14F-4D97-AF65-F5344CB8AC3E}">
        <p14:creationId xmlns:p14="http://schemas.microsoft.com/office/powerpoint/2010/main" val="205129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latin typeface="Century Schoolbook" charset="0"/>
                <a:ea typeface="Century Schoolbook" charset="0"/>
                <a:cs typeface="Century Schoolbook" charset="0"/>
              </a:rPr>
              <a:t>Implications (Cont.)</a:t>
            </a:r>
          </a:p>
        </p:txBody>
      </p:sp>
      <p:sp>
        <p:nvSpPr>
          <p:cNvPr id="3" name="Content Placeholder 2"/>
          <p:cNvSpPr>
            <a:spLocks noGrp="1"/>
          </p:cNvSpPr>
          <p:nvPr>
            <p:ph idx="1"/>
          </p:nvPr>
        </p:nvSpPr>
        <p:spPr>
          <a:xfrm>
            <a:off x="677334" y="1037641"/>
            <a:ext cx="8596668" cy="3880773"/>
          </a:xfrm>
        </p:spPr>
        <p:txBody>
          <a:bodyPr>
            <a:normAutofit/>
          </a:bodyPr>
          <a:lstStyle/>
          <a:p>
            <a:endParaRPr lang="en-US" dirty="0"/>
          </a:p>
          <a:p>
            <a:r>
              <a:rPr lang="en-US" dirty="0">
                <a:latin typeface="Century Schoolbook" charset="0"/>
                <a:ea typeface="Century Schoolbook" charset="0"/>
                <a:cs typeface="Century Schoolbook" charset="0"/>
              </a:rPr>
              <a:t>Effect of NF training using NO on cortisol and NT levels as markers of inflammation in people with PTSD suggests the utility of extending and replicating the study with a larger study and using a longer course of training</a:t>
            </a:r>
          </a:p>
          <a:p>
            <a:endParaRPr lang="en-US" dirty="0">
              <a:latin typeface="Century Schoolbook" charset="0"/>
              <a:ea typeface="Century Schoolbook" charset="0"/>
              <a:cs typeface="Century Schoolbook" charset="0"/>
            </a:endParaRPr>
          </a:p>
          <a:p>
            <a:r>
              <a:rPr lang="en-US" dirty="0">
                <a:latin typeface="Century Schoolbook" charset="0"/>
                <a:ea typeface="Century Schoolbook" charset="0"/>
                <a:cs typeface="Century Schoolbook" charset="0"/>
              </a:rPr>
              <a:t>There may be advantages to using a non-clinical population in terms of admission criteria-formal PTSD screening, use of </a:t>
            </a:r>
            <a:r>
              <a:rPr lang="en-US" dirty="0" err="1">
                <a:latin typeface="Century Schoolbook" charset="0"/>
                <a:ea typeface="Century Schoolbook" charset="0"/>
                <a:cs typeface="Century Schoolbook" charset="0"/>
              </a:rPr>
              <a:t>psychotropics</a:t>
            </a:r>
            <a:r>
              <a:rPr lang="en-US" dirty="0">
                <a:latin typeface="Century Schoolbook" charset="0"/>
                <a:ea typeface="Century Schoolbook" charset="0"/>
                <a:cs typeface="Century Schoolbook" charset="0"/>
              </a:rPr>
              <a:t>, objective evaluation of behavioral and other changes, and drop outs </a:t>
            </a:r>
          </a:p>
        </p:txBody>
      </p:sp>
    </p:spTree>
    <p:extLst>
      <p:ext uri="{BB962C8B-B14F-4D97-AF65-F5344CB8AC3E}">
        <p14:creationId xmlns:p14="http://schemas.microsoft.com/office/powerpoint/2010/main" val="185261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a:latin typeface="Century Schoolbook" charset="0"/>
                <a:ea typeface="Century Schoolbook" charset="0"/>
                <a:cs typeface="Century Schoolbook" charset="0"/>
              </a:rPr>
              <a:t>PURPOSE</a:t>
            </a:r>
            <a:endParaRPr lang="en-US" i="1" dirty="0">
              <a:latin typeface="Century Schoolbook" charset="0"/>
              <a:ea typeface="Century Schoolbook" charset="0"/>
              <a:cs typeface="Century Schoolbook"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7334" y="1517123"/>
                <a:ext cx="8596668" cy="3880773"/>
              </a:xfrm>
            </p:spPr>
            <p:txBody>
              <a:bodyPr/>
              <a:lstStyle/>
              <a:p>
                <a:r>
                  <a:rPr lang="en-US" dirty="0">
                    <a:latin typeface="Century Schoolbook" charset="0"/>
                    <a:ea typeface="Century Schoolbook" charset="0"/>
                    <a:cs typeface="Century Schoolbook" charset="0"/>
                  </a:rPr>
                  <a:t>To determine the impact of 8 sessions of neurofeedback training using NO, V. 2, on levels of key neurotransmitters and adrenal hormones</a:t>
                </a:r>
              </a:p>
              <a:p>
                <a:r>
                  <a:rPr lang="en-US" dirty="0">
                    <a:latin typeface="Century Schoolbook" charset="0"/>
                    <a:ea typeface="Century Schoolbook" charset="0"/>
                    <a:cs typeface="Century Schoolbook" charset="0"/>
                  </a:rPr>
                  <a:t>Serotonin, dopamine, norepinephrine, epinephrine, glycine, </a:t>
                </a:r>
                <a14:m>
                  <m:oMath xmlns:m="http://schemas.openxmlformats.org/officeDocument/2006/math">
                    <m:r>
                      <a:rPr lang="el-GR" i="1">
                        <a:latin typeface="Cambria Math" charset="0"/>
                        <a:ea typeface="Century Schoolbook" charset="0"/>
                        <a:cs typeface="Century Schoolbook" charset="0"/>
                      </a:rPr>
                      <m:t>𝛽</m:t>
                    </m:r>
                  </m:oMath>
                </a14:m>
                <a:r>
                  <a:rPr lang="en-US" dirty="0">
                    <a:latin typeface="Century Schoolbook" charset="0"/>
                    <a:ea typeface="Century Schoolbook" charset="0"/>
                    <a:cs typeface="Century Schoolbook" charset="0"/>
                  </a:rPr>
                  <a:t>-PEA, GABA, glutamate, histamine, DHEA and cortisol</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7334" y="1517123"/>
                <a:ext cx="8596668" cy="3880773"/>
              </a:xfrm>
              <a:blipFill rotWithShape="0">
                <a:blip r:embed="rId2"/>
                <a:stretch>
                  <a:fillRect l="-142" t="-943"/>
                </a:stretch>
              </a:blipFill>
            </p:spPr>
            <p:txBody>
              <a:bodyPr/>
              <a:lstStyle/>
              <a:p>
                <a:r>
                  <a:rPr lang="en-US">
                    <a:noFill/>
                  </a:rPr>
                  <a:t> </a:t>
                </a:r>
              </a:p>
            </p:txBody>
          </p:sp>
        </mc:Fallback>
      </mc:AlternateContent>
    </p:spTree>
    <p:extLst>
      <p:ext uri="{BB962C8B-B14F-4D97-AF65-F5344CB8AC3E}">
        <p14:creationId xmlns:p14="http://schemas.microsoft.com/office/powerpoint/2010/main" val="1595770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Century Schoolbook" charset="0"/>
                <a:ea typeface="Century Schoolbook" charset="0"/>
                <a:cs typeface="Century Schoolbook" charset="0"/>
              </a:rPr>
              <a:t>Glutamate and Inflammation</a:t>
            </a:r>
          </a:p>
        </p:txBody>
      </p:sp>
      <p:sp>
        <p:nvSpPr>
          <p:cNvPr id="3" name="Content Placeholder 2"/>
          <p:cNvSpPr>
            <a:spLocks noGrp="1"/>
          </p:cNvSpPr>
          <p:nvPr>
            <p:ph idx="1"/>
          </p:nvPr>
        </p:nvSpPr>
        <p:spPr>
          <a:xfrm>
            <a:off x="677334" y="1631200"/>
            <a:ext cx="8596668" cy="3880773"/>
          </a:xfrm>
        </p:spPr>
        <p:txBody>
          <a:bodyPr/>
          <a:lstStyle/>
          <a:p>
            <a:endParaRPr lang="en-US" dirty="0">
              <a:latin typeface="Century Schoolbook" charset="0"/>
              <a:ea typeface="Century Schoolbook" charset="0"/>
              <a:cs typeface="Century Schoolbook" charset="0"/>
            </a:endParaRPr>
          </a:p>
        </p:txBody>
      </p:sp>
    </p:spTree>
    <p:extLst>
      <p:ext uri="{BB962C8B-B14F-4D97-AF65-F5344CB8AC3E}">
        <p14:creationId xmlns:p14="http://schemas.microsoft.com/office/powerpoint/2010/main" val="121858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latin typeface="Century Schoolbook" charset="0"/>
                <a:ea typeface="Century Schoolbook" charset="0"/>
                <a:cs typeface="Century Schoolbook" charset="0"/>
              </a:rPr>
              <a:t>Aggregate Analysis Observations</a:t>
            </a:r>
          </a:p>
        </p:txBody>
      </p:sp>
      <p:sp>
        <p:nvSpPr>
          <p:cNvPr id="4" name="Content Placeholder 2"/>
          <p:cNvSpPr>
            <a:spLocks noGrp="1"/>
          </p:cNvSpPr>
          <p:nvPr>
            <p:ph idx="1"/>
          </p:nvPr>
        </p:nvSpPr>
        <p:spPr>
          <a:xfrm>
            <a:off x="677334" y="1488740"/>
            <a:ext cx="8322287" cy="4824557"/>
          </a:xfrm>
        </p:spPr>
        <p:txBody>
          <a:bodyPr>
            <a:normAutofit fontScale="85000" lnSpcReduction="20000"/>
          </a:bodyPr>
          <a:lstStyle/>
          <a:p>
            <a:pPr marL="0" indent="0">
              <a:buNone/>
            </a:pPr>
            <a:r>
              <a:rPr lang="en-US" b="1" u="sng" dirty="0">
                <a:latin typeface="Century Schoolbook" charset="0"/>
                <a:ea typeface="Century Schoolbook" charset="0"/>
                <a:cs typeface="Century Schoolbook" charset="0"/>
              </a:rPr>
              <a:t>Hormones</a:t>
            </a:r>
          </a:p>
          <a:p>
            <a:r>
              <a:rPr lang="en-US" dirty="0">
                <a:latin typeface="Century Schoolbook" charset="0"/>
                <a:ea typeface="Century Schoolbook" charset="0"/>
                <a:cs typeface="Century Schoolbook" charset="0"/>
              </a:rPr>
              <a:t>Cortisol</a:t>
            </a:r>
          </a:p>
          <a:p>
            <a:pPr lvl="1"/>
            <a:r>
              <a:rPr lang="en-US" dirty="0">
                <a:latin typeface="Century Schoolbook" charset="0"/>
                <a:ea typeface="Century Schoolbook" charset="0"/>
                <a:cs typeface="Century Schoolbook" charset="0"/>
              </a:rPr>
              <a:t>Loss in mean cortisol levels in the morning, midday, and night collections</a:t>
            </a:r>
          </a:p>
          <a:p>
            <a:pPr lvl="1"/>
            <a:r>
              <a:rPr lang="en-US" dirty="0">
                <a:latin typeface="Century Schoolbook" charset="0"/>
                <a:ea typeface="Century Schoolbook" charset="0"/>
                <a:cs typeface="Century Schoolbook" charset="0"/>
              </a:rPr>
              <a:t>Effects were medium for all three time-points (</a:t>
            </a:r>
            <a:r>
              <a:rPr lang="el-GR" dirty="0">
                <a:latin typeface="Century Schoolbook" charset="0"/>
                <a:ea typeface="Century Schoolbook" charset="0"/>
                <a:cs typeface="Century Schoolbook" charset="0"/>
              </a:rPr>
              <a:t>δ</a:t>
            </a:r>
            <a:r>
              <a:rPr lang="en-US" dirty="0">
                <a:latin typeface="Century Schoolbook" charset="0"/>
                <a:ea typeface="Century Schoolbook" charset="0"/>
                <a:cs typeface="Century Schoolbook" charset="0"/>
              </a:rPr>
              <a:t> &lt; -0.5)</a:t>
            </a:r>
          </a:p>
          <a:p>
            <a:pPr lvl="1"/>
            <a:r>
              <a:rPr lang="en-US" dirty="0">
                <a:latin typeface="Century Schoolbook" charset="0"/>
                <a:ea typeface="Century Schoolbook" charset="0"/>
                <a:cs typeface="Century Schoolbook" charset="0"/>
              </a:rPr>
              <a:t>The only statistical significance was found in morning and midday (</a:t>
            </a:r>
            <a:r>
              <a:rPr lang="en-US" i="1" dirty="0">
                <a:latin typeface="Century Schoolbook" charset="0"/>
                <a:ea typeface="Century Schoolbook" charset="0"/>
                <a:cs typeface="Century Schoolbook" charset="0"/>
              </a:rPr>
              <a:t>p</a:t>
            </a:r>
            <a:r>
              <a:rPr lang="en-US" dirty="0">
                <a:latin typeface="Century Schoolbook" charset="0"/>
                <a:ea typeface="Century Schoolbook" charset="0"/>
                <a:cs typeface="Century Schoolbook" charset="0"/>
              </a:rPr>
              <a:t> &lt; 0.05)</a:t>
            </a:r>
          </a:p>
          <a:p>
            <a:r>
              <a:rPr lang="en-US" dirty="0">
                <a:latin typeface="Century Schoolbook" charset="0"/>
                <a:ea typeface="Century Schoolbook" charset="0"/>
                <a:cs typeface="Century Schoolbook" charset="0"/>
              </a:rPr>
              <a:t>DHEA</a:t>
            </a:r>
          </a:p>
          <a:p>
            <a:pPr lvl="1"/>
            <a:r>
              <a:rPr lang="en-US" dirty="0">
                <a:latin typeface="Century Schoolbook" charset="0"/>
                <a:ea typeface="Century Schoolbook" charset="0"/>
                <a:cs typeface="Century Schoolbook" charset="0"/>
              </a:rPr>
              <a:t>No effect or statistical significance was found after treatment of the group as a whole was measured</a:t>
            </a:r>
          </a:p>
          <a:p>
            <a:pPr marL="0" indent="0">
              <a:buNone/>
            </a:pPr>
            <a:endParaRPr lang="en-US" dirty="0">
              <a:latin typeface="Century Schoolbook" charset="0"/>
              <a:ea typeface="Century Schoolbook" charset="0"/>
              <a:cs typeface="Century Schoolbook" charset="0"/>
            </a:endParaRPr>
          </a:p>
          <a:p>
            <a:pPr marL="0" indent="0">
              <a:buNone/>
            </a:pPr>
            <a:r>
              <a:rPr lang="en-US" b="1" u="sng" dirty="0">
                <a:latin typeface="Century Schoolbook" charset="0"/>
                <a:ea typeface="Century Schoolbook" charset="0"/>
                <a:cs typeface="Century Schoolbook" charset="0"/>
              </a:rPr>
              <a:t>Neurotransmitters</a:t>
            </a:r>
          </a:p>
          <a:p>
            <a:r>
              <a:rPr lang="en-US" dirty="0">
                <a:latin typeface="Century Schoolbook" charset="0"/>
                <a:ea typeface="Century Schoolbook" charset="0"/>
                <a:cs typeface="Century Schoolbook" charset="0"/>
              </a:rPr>
              <a:t>The group as a whole measured no statistical significance with any of the Neurotransmitters after treatment</a:t>
            </a:r>
          </a:p>
          <a:p>
            <a:r>
              <a:rPr lang="en-US" dirty="0">
                <a:latin typeface="Century Schoolbook" charset="0"/>
                <a:ea typeface="Century Schoolbook" charset="0"/>
                <a:cs typeface="Century Schoolbook" charset="0"/>
              </a:rPr>
              <a:t>The group as a whole measured no effect size for norepinephrine, epinephrine, glycine, </a:t>
            </a:r>
            <a:r>
              <a:rPr lang="el-GR" dirty="0">
                <a:latin typeface="Century Schoolbook" charset="0"/>
                <a:ea typeface="Century Schoolbook" charset="0"/>
                <a:cs typeface="Century Schoolbook" charset="0"/>
              </a:rPr>
              <a:t>β</a:t>
            </a:r>
            <a:r>
              <a:rPr lang="en-US" dirty="0">
                <a:latin typeface="Century Schoolbook" charset="0"/>
                <a:ea typeface="Century Schoolbook" charset="0"/>
                <a:cs typeface="Century Schoolbook" charset="0"/>
              </a:rPr>
              <a:t>-PEA, or GABA after treatment</a:t>
            </a:r>
          </a:p>
          <a:p>
            <a:r>
              <a:rPr lang="en-US" dirty="0">
                <a:latin typeface="Century Schoolbook" charset="0"/>
                <a:ea typeface="Century Schoolbook" charset="0"/>
                <a:cs typeface="Century Schoolbook" charset="0"/>
              </a:rPr>
              <a:t>There were small losses after treatment, with measuring effect sizes </a:t>
            </a:r>
            <a:r>
              <a:rPr lang="el-GR" dirty="0">
                <a:latin typeface="Century Schoolbook" charset="0"/>
                <a:ea typeface="Century Schoolbook" charset="0"/>
                <a:cs typeface="Century Schoolbook" charset="0"/>
              </a:rPr>
              <a:t>δ</a:t>
            </a:r>
            <a:r>
              <a:rPr lang="en-US" dirty="0">
                <a:latin typeface="Century Schoolbook" charset="0"/>
                <a:ea typeface="Century Schoolbook" charset="0"/>
                <a:cs typeface="Century Schoolbook" charset="0"/>
              </a:rPr>
              <a:t> &lt; -0.2 in dopamine, serotonin, glutamate, and histamine</a:t>
            </a:r>
          </a:p>
          <a:p>
            <a:pPr lvl="1"/>
            <a:r>
              <a:rPr lang="en-US" dirty="0">
                <a:latin typeface="Century Schoolbook" charset="0"/>
                <a:ea typeface="Century Schoolbook" charset="0"/>
                <a:cs typeface="Century Schoolbook" charset="0"/>
              </a:rPr>
              <a:t>Without statistical significance associated with the small effect sizes, this may be considered as a possible trend</a:t>
            </a:r>
          </a:p>
        </p:txBody>
      </p:sp>
    </p:spTree>
    <p:extLst>
      <p:ext uri="{BB962C8B-B14F-4D97-AF65-F5344CB8AC3E}">
        <p14:creationId xmlns:p14="http://schemas.microsoft.com/office/powerpoint/2010/main" val="449908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854" y="176463"/>
            <a:ext cx="10515600" cy="1325563"/>
          </a:xfrm>
        </p:spPr>
        <p:txBody>
          <a:bodyPr>
            <a:normAutofit/>
          </a:bodyPr>
          <a:lstStyle/>
          <a:p>
            <a:r>
              <a:rPr lang="en-US" sz="3200" i="1" dirty="0">
                <a:latin typeface="Century Schoolbook" charset="0"/>
                <a:ea typeface="Century Schoolbook" charset="0"/>
                <a:cs typeface="Century Schoolbook" charset="0"/>
              </a:rPr>
              <a:t>Aggregate Analysis Conclusion</a:t>
            </a:r>
          </a:p>
        </p:txBody>
      </p:sp>
      <p:sp>
        <p:nvSpPr>
          <p:cNvPr id="4" name="Content Placeholder 2"/>
          <p:cNvSpPr>
            <a:spLocks noGrp="1"/>
          </p:cNvSpPr>
          <p:nvPr>
            <p:ph idx="1"/>
          </p:nvPr>
        </p:nvSpPr>
        <p:spPr>
          <a:xfrm>
            <a:off x="335854" y="1009277"/>
            <a:ext cx="9225241" cy="5448399"/>
          </a:xfrm>
        </p:spPr>
        <p:txBody>
          <a:bodyPr>
            <a:normAutofit/>
          </a:bodyPr>
          <a:lstStyle/>
          <a:p>
            <a:pPr marL="0" indent="0">
              <a:lnSpc>
                <a:spcPct val="100000"/>
              </a:lnSpc>
              <a:buNone/>
            </a:pPr>
            <a:r>
              <a:rPr lang="en-US" sz="1700" dirty="0">
                <a:latin typeface="Century Schoolbook" charset="0"/>
                <a:ea typeface="Century Schoolbook" charset="0"/>
                <a:cs typeface="Century Schoolbook" charset="0"/>
              </a:rPr>
              <a:t>There is a general decrease in inflammatory molecules.  Chiefly, cortisol is reduced with a trend towards the reduction of some inflammatory neurotransmitters.  </a:t>
            </a:r>
          </a:p>
          <a:p>
            <a:pPr lvl="1">
              <a:lnSpc>
                <a:spcPct val="100000"/>
              </a:lnSpc>
            </a:pPr>
            <a:r>
              <a:rPr lang="en-US" sz="1700" dirty="0">
                <a:latin typeface="Century Schoolbook" charset="0"/>
                <a:ea typeface="Century Schoolbook" charset="0"/>
                <a:cs typeface="Century Schoolbook" charset="0"/>
              </a:rPr>
              <a:t>As cortisol is integral in the methylation of catecholamines, such as norepinephrine to epinephrine.  Where a reduction in cortisol may translate to a reduction of epinephrine. </a:t>
            </a:r>
          </a:p>
          <a:p>
            <a:pPr lvl="2">
              <a:lnSpc>
                <a:spcPct val="100000"/>
              </a:lnSpc>
            </a:pPr>
            <a:r>
              <a:rPr lang="en-US" sz="1700" i="1" dirty="0">
                <a:latin typeface="Century Schoolbook" charset="0"/>
                <a:ea typeface="Century Schoolbook" charset="0"/>
                <a:cs typeface="Century Schoolbook" charset="0"/>
              </a:rPr>
              <a:t>However, the urinary neurotransmitters measured are of second morning urine and do not correspond with the diurnal time-points of the salivary cortisol.</a:t>
            </a:r>
          </a:p>
          <a:p>
            <a:pPr lvl="1">
              <a:lnSpc>
                <a:spcPct val="100000"/>
              </a:lnSpc>
            </a:pPr>
            <a:r>
              <a:rPr lang="en-US" sz="1700" dirty="0">
                <a:latin typeface="Century Schoolbook" charset="0"/>
                <a:ea typeface="Century Schoolbook" charset="0"/>
                <a:cs typeface="Century Schoolbook" charset="0"/>
              </a:rPr>
              <a:t>The reduction of cortisol in the morning may also make it difficult for some individuals to wake fully in the morning.  </a:t>
            </a:r>
          </a:p>
          <a:p>
            <a:pPr lvl="1">
              <a:lnSpc>
                <a:spcPct val="100000"/>
              </a:lnSpc>
            </a:pPr>
            <a:r>
              <a:rPr lang="en-US" sz="1700" dirty="0">
                <a:latin typeface="Century Schoolbook" charset="0"/>
                <a:ea typeface="Century Schoolbook" charset="0"/>
                <a:cs typeface="Century Schoolbook" charset="0"/>
              </a:rPr>
              <a:t>Conversely, the reduction of cortisol in the evening and night samples, could make it easier to fall asleep and stay asleep for individuals of whom were initially high in cortisol.</a:t>
            </a:r>
          </a:p>
          <a:p>
            <a:pPr marL="457200" lvl="1" indent="0">
              <a:lnSpc>
                <a:spcPct val="100000"/>
              </a:lnSpc>
              <a:buNone/>
            </a:pPr>
            <a:endParaRPr lang="en-US" sz="1700" dirty="0">
              <a:latin typeface="Century Schoolbook" charset="0"/>
              <a:ea typeface="Century Schoolbook" charset="0"/>
              <a:cs typeface="Century Schoolbook" charset="0"/>
            </a:endParaRPr>
          </a:p>
          <a:p>
            <a:pPr marL="0" indent="0">
              <a:lnSpc>
                <a:spcPct val="100000"/>
              </a:lnSpc>
              <a:buNone/>
            </a:pPr>
            <a:r>
              <a:rPr lang="en-US" sz="1700" dirty="0">
                <a:latin typeface="Century Schoolbook" charset="0"/>
                <a:ea typeface="Century Schoolbook" charset="0"/>
                <a:cs typeface="Century Schoolbook" charset="0"/>
              </a:rPr>
              <a:t>These results suggest that the patients in this study may benefit by achieving a better quality sleep and reduced inflammation.  The reduction in inflammation may lead to a reduced capacity for oxidative stress as well.</a:t>
            </a:r>
          </a:p>
        </p:txBody>
      </p:sp>
    </p:spTree>
    <p:extLst>
      <p:ext uri="{BB962C8B-B14F-4D97-AF65-F5344CB8AC3E}">
        <p14:creationId xmlns:p14="http://schemas.microsoft.com/office/powerpoint/2010/main" val="2519888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a:latin typeface="Century Schoolbook" charset="0"/>
                <a:ea typeface="Century Schoolbook" charset="0"/>
                <a:cs typeface="Century Schoolbook" charset="0"/>
              </a:rPr>
              <a:t>Limitations</a:t>
            </a:r>
            <a:endParaRPr lang="en-US" i="1" dirty="0">
              <a:latin typeface="Century Schoolbook" charset="0"/>
              <a:ea typeface="Century Schoolbook" charset="0"/>
              <a:cs typeface="Century Schoolbook" charset="0"/>
            </a:endParaRPr>
          </a:p>
        </p:txBody>
      </p:sp>
      <p:sp>
        <p:nvSpPr>
          <p:cNvPr id="3" name="Content Placeholder 2"/>
          <p:cNvSpPr>
            <a:spLocks noGrp="1"/>
          </p:cNvSpPr>
          <p:nvPr>
            <p:ph idx="1"/>
          </p:nvPr>
        </p:nvSpPr>
        <p:spPr>
          <a:xfrm>
            <a:off x="677334" y="1518905"/>
            <a:ext cx="8596668" cy="3880773"/>
          </a:xfrm>
        </p:spPr>
        <p:txBody>
          <a:bodyPr/>
          <a:lstStyle/>
          <a:p>
            <a:r>
              <a:rPr lang="en-US" dirty="0">
                <a:latin typeface="Century Schoolbook" charset="0"/>
                <a:ea typeface="Century Schoolbook" charset="0"/>
                <a:cs typeface="Century Schoolbook" charset="0"/>
              </a:rPr>
              <a:t>Study is exploratory in nature, several methodological issues such as frequency and number of sessions, use of medications, missed sessions due to illness/weather, cost of tests, access to additional funding</a:t>
            </a:r>
          </a:p>
          <a:p>
            <a:r>
              <a:rPr lang="en-US" dirty="0">
                <a:latin typeface="Century Schoolbook" charset="0"/>
                <a:ea typeface="Century Schoolbook" charset="0"/>
                <a:cs typeface="Century Schoolbook" charset="0"/>
              </a:rPr>
              <a:t>Sample size and sampling-non-random, high variability of age, use of psychotropic meds</a:t>
            </a:r>
          </a:p>
          <a:p>
            <a:r>
              <a:rPr lang="en-US" dirty="0">
                <a:latin typeface="Century Schoolbook" charset="0"/>
                <a:ea typeface="Century Schoolbook" charset="0"/>
                <a:cs typeface="Century Schoolbook" charset="0"/>
              </a:rPr>
              <a:t>Several client/subjects had very high pre-baseline levels of  serotonin secondary to polypharmacy</a:t>
            </a:r>
          </a:p>
          <a:p>
            <a:r>
              <a:rPr lang="en-US" dirty="0">
                <a:latin typeface="Century Schoolbook" charset="0"/>
                <a:ea typeface="Century Schoolbook" charset="0"/>
                <a:cs typeface="Century Schoolbook" charset="0"/>
              </a:rPr>
              <a:t>Subjective clinical assessments too sensitive to extrinsic factors</a:t>
            </a:r>
          </a:p>
        </p:txBody>
      </p:sp>
    </p:spTree>
    <p:extLst>
      <p:ext uri="{BB962C8B-B14F-4D97-AF65-F5344CB8AC3E}">
        <p14:creationId xmlns:p14="http://schemas.microsoft.com/office/powerpoint/2010/main" val="2043317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1263"/>
            <a:ext cx="8596668" cy="1320800"/>
          </a:xfrm>
        </p:spPr>
        <p:txBody>
          <a:bodyPr/>
          <a:lstStyle/>
          <a:p>
            <a:r>
              <a:rPr lang="en-US" sz="3200" i="1" dirty="0">
                <a:latin typeface="Century Schoolbook" charset="0"/>
                <a:ea typeface="Century Schoolbook" charset="0"/>
                <a:cs typeface="Century Schoolbook" charset="0"/>
              </a:rPr>
              <a:t>Implications</a:t>
            </a:r>
            <a:endParaRPr lang="en-US" i="1" dirty="0">
              <a:latin typeface="Century Schoolbook" charset="0"/>
              <a:ea typeface="Century Schoolbook" charset="0"/>
              <a:cs typeface="Century Schoolbook" charset="0"/>
            </a:endParaRPr>
          </a:p>
        </p:txBody>
      </p:sp>
      <p:sp>
        <p:nvSpPr>
          <p:cNvPr id="3" name="Content Placeholder 2"/>
          <p:cNvSpPr>
            <a:spLocks noGrp="1"/>
          </p:cNvSpPr>
          <p:nvPr>
            <p:ph idx="1"/>
          </p:nvPr>
        </p:nvSpPr>
        <p:spPr>
          <a:xfrm>
            <a:off x="677334" y="1390568"/>
            <a:ext cx="8596668" cy="3880773"/>
          </a:xfrm>
        </p:spPr>
        <p:txBody>
          <a:bodyPr/>
          <a:lstStyle/>
          <a:p>
            <a:r>
              <a:rPr lang="en-US" dirty="0">
                <a:latin typeface="Century Schoolbook" charset="0"/>
                <a:ea typeface="Century Schoolbook" charset="0"/>
                <a:cs typeface="Century Schoolbook" charset="0"/>
              </a:rPr>
              <a:t>Effect of neurofeedback training on cortisol levels suggests utility of replicating and extending this study with a larger sample and possibly additional groups</a:t>
            </a:r>
          </a:p>
          <a:p>
            <a:r>
              <a:rPr lang="en-US" dirty="0">
                <a:latin typeface="Century Schoolbook" charset="0"/>
                <a:ea typeface="Century Schoolbook" charset="0"/>
                <a:cs typeface="Century Schoolbook" charset="0"/>
              </a:rPr>
              <a:t>This pilot/exploratory study elucidates methodological issues that can be addressed in future studies</a:t>
            </a:r>
          </a:p>
          <a:p>
            <a:r>
              <a:rPr lang="en-US" dirty="0">
                <a:latin typeface="Century Schoolbook" charset="0"/>
                <a:ea typeface="Century Schoolbook" charset="0"/>
                <a:cs typeface="Century Schoolbook" charset="0"/>
              </a:rPr>
              <a:t>Case studies of the most and least effected client/subjects pending</a:t>
            </a:r>
          </a:p>
          <a:p>
            <a:endParaRPr lang="en-US" dirty="0"/>
          </a:p>
          <a:p>
            <a:endParaRPr lang="en-US" dirty="0"/>
          </a:p>
          <a:p>
            <a:endParaRPr lang="en-US" dirty="0"/>
          </a:p>
        </p:txBody>
      </p:sp>
    </p:spTree>
    <p:extLst>
      <p:ext uri="{BB962C8B-B14F-4D97-AF65-F5344CB8AC3E}">
        <p14:creationId xmlns:p14="http://schemas.microsoft.com/office/powerpoint/2010/main" val="1195551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80" y="368968"/>
            <a:ext cx="8596668" cy="1320800"/>
          </a:xfrm>
        </p:spPr>
        <p:txBody>
          <a:bodyPr>
            <a:normAutofit/>
          </a:bodyPr>
          <a:lstStyle/>
          <a:p>
            <a:r>
              <a:rPr lang="en-US" sz="3200" dirty="0"/>
              <a:t>	</a:t>
            </a:r>
            <a:r>
              <a:rPr lang="en-US" sz="3200" i="1" dirty="0">
                <a:latin typeface="Century Schoolbook" charset="0"/>
                <a:ea typeface="Century Schoolbook" charset="0"/>
                <a:cs typeface="Century Schoolbook" charset="0"/>
              </a:rPr>
              <a:t>Aggregate Analysis Statistical Data</a:t>
            </a:r>
          </a:p>
        </p:txBody>
      </p:sp>
      <p:graphicFrame>
        <p:nvGraphicFramePr>
          <p:cNvPr id="5" name="Table 4"/>
          <p:cNvGraphicFramePr>
            <a:graphicFrameLocks noGrp="1"/>
          </p:cNvGraphicFramePr>
          <p:nvPr>
            <p:extLst>
              <p:ext uri="{D42A27DB-BD31-4B8C-83A1-F6EECF244321}">
                <p14:modId xmlns:p14="http://schemas.microsoft.com/office/powerpoint/2010/main" val="605177055"/>
              </p:ext>
            </p:extLst>
          </p:nvPr>
        </p:nvGraphicFramePr>
        <p:xfrm>
          <a:off x="131680" y="1513306"/>
          <a:ext cx="10388595" cy="3667125"/>
        </p:xfrm>
        <a:graphic>
          <a:graphicData uri="http://schemas.openxmlformats.org/drawingml/2006/table">
            <a:tbl>
              <a:tblPr/>
              <a:tblGrid>
                <a:gridCol w="370795">
                  <a:extLst>
                    <a:ext uri="{9D8B030D-6E8A-4147-A177-3AD203B41FA5}">
                      <a16:colId xmlns:a16="http://schemas.microsoft.com/office/drawing/2014/main" val="20000"/>
                    </a:ext>
                  </a:extLst>
                </a:gridCol>
                <a:gridCol w="865188">
                  <a:extLst>
                    <a:ext uri="{9D8B030D-6E8A-4147-A177-3AD203B41FA5}">
                      <a16:colId xmlns:a16="http://schemas.microsoft.com/office/drawing/2014/main" val="20001"/>
                    </a:ext>
                  </a:extLst>
                </a:gridCol>
                <a:gridCol w="522916">
                  <a:extLst>
                    <a:ext uri="{9D8B030D-6E8A-4147-A177-3AD203B41FA5}">
                      <a16:colId xmlns:a16="http://schemas.microsoft.com/office/drawing/2014/main" val="20002"/>
                    </a:ext>
                  </a:extLst>
                </a:gridCol>
                <a:gridCol w="437348">
                  <a:extLst>
                    <a:ext uri="{9D8B030D-6E8A-4147-A177-3AD203B41FA5}">
                      <a16:colId xmlns:a16="http://schemas.microsoft.com/office/drawing/2014/main" val="20003"/>
                    </a:ext>
                  </a:extLst>
                </a:gridCol>
                <a:gridCol w="475378">
                  <a:extLst>
                    <a:ext uri="{9D8B030D-6E8A-4147-A177-3AD203B41FA5}">
                      <a16:colId xmlns:a16="http://schemas.microsoft.com/office/drawing/2014/main" val="20004"/>
                    </a:ext>
                  </a:extLst>
                </a:gridCol>
                <a:gridCol w="361287">
                  <a:extLst>
                    <a:ext uri="{9D8B030D-6E8A-4147-A177-3AD203B41FA5}">
                      <a16:colId xmlns:a16="http://schemas.microsoft.com/office/drawing/2014/main" val="20005"/>
                    </a:ext>
                  </a:extLst>
                </a:gridCol>
                <a:gridCol w="713067">
                  <a:extLst>
                    <a:ext uri="{9D8B030D-6E8A-4147-A177-3AD203B41FA5}">
                      <a16:colId xmlns:a16="http://schemas.microsoft.com/office/drawing/2014/main" val="20006"/>
                    </a:ext>
                  </a:extLst>
                </a:gridCol>
                <a:gridCol w="713067">
                  <a:extLst>
                    <a:ext uri="{9D8B030D-6E8A-4147-A177-3AD203B41FA5}">
                      <a16:colId xmlns:a16="http://schemas.microsoft.com/office/drawing/2014/main" val="20007"/>
                    </a:ext>
                  </a:extLst>
                </a:gridCol>
                <a:gridCol w="938080">
                  <a:extLst>
                    <a:ext uri="{9D8B030D-6E8A-4147-A177-3AD203B41FA5}">
                      <a16:colId xmlns:a16="http://schemas.microsoft.com/office/drawing/2014/main" val="20008"/>
                    </a:ext>
                  </a:extLst>
                </a:gridCol>
                <a:gridCol w="713067">
                  <a:extLst>
                    <a:ext uri="{9D8B030D-6E8A-4147-A177-3AD203B41FA5}">
                      <a16:colId xmlns:a16="http://schemas.microsoft.com/office/drawing/2014/main" val="20009"/>
                    </a:ext>
                  </a:extLst>
                </a:gridCol>
                <a:gridCol w="713067">
                  <a:extLst>
                    <a:ext uri="{9D8B030D-6E8A-4147-A177-3AD203B41FA5}">
                      <a16:colId xmlns:a16="http://schemas.microsoft.com/office/drawing/2014/main" val="20010"/>
                    </a:ext>
                  </a:extLst>
                </a:gridCol>
                <a:gridCol w="713067">
                  <a:extLst>
                    <a:ext uri="{9D8B030D-6E8A-4147-A177-3AD203B41FA5}">
                      <a16:colId xmlns:a16="http://schemas.microsoft.com/office/drawing/2014/main" val="20011"/>
                    </a:ext>
                  </a:extLst>
                </a:gridCol>
                <a:gridCol w="713067">
                  <a:extLst>
                    <a:ext uri="{9D8B030D-6E8A-4147-A177-3AD203B41FA5}">
                      <a16:colId xmlns:a16="http://schemas.microsoft.com/office/drawing/2014/main" val="20012"/>
                    </a:ext>
                  </a:extLst>
                </a:gridCol>
                <a:gridCol w="713067">
                  <a:extLst>
                    <a:ext uri="{9D8B030D-6E8A-4147-A177-3AD203B41FA5}">
                      <a16:colId xmlns:a16="http://schemas.microsoft.com/office/drawing/2014/main" val="20013"/>
                    </a:ext>
                  </a:extLst>
                </a:gridCol>
                <a:gridCol w="713067">
                  <a:extLst>
                    <a:ext uri="{9D8B030D-6E8A-4147-A177-3AD203B41FA5}">
                      <a16:colId xmlns:a16="http://schemas.microsoft.com/office/drawing/2014/main" val="20014"/>
                    </a:ext>
                  </a:extLst>
                </a:gridCol>
                <a:gridCol w="713067">
                  <a:extLst>
                    <a:ext uri="{9D8B030D-6E8A-4147-A177-3AD203B41FA5}">
                      <a16:colId xmlns:a16="http://schemas.microsoft.com/office/drawing/2014/main" val="20015"/>
                    </a:ext>
                  </a:extLst>
                </a:gridCol>
              </a:tblGrid>
              <a:tr h="161925">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en-US" sz="1000" b="1" i="0" u="none" strike="noStrike" dirty="0">
                          <a:solidFill>
                            <a:srgbClr val="000000"/>
                          </a:solidFill>
                          <a:effectLst/>
                          <a:latin typeface="Times New Roman" panose="02020603050405020304" pitchFamily="18" charset="0"/>
                        </a:rPr>
                        <a:t>Cortisol (</a:t>
                      </a:r>
                      <a:r>
                        <a:rPr lang="el-GR" sz="1000" b="1" i="0" u="none" strike="noStrike">
                          <a:solidFill>
                            <a:srgbClr val="000000"/>
                          </a:solidFill>
                          <a:effectLst/>
                          <a:latin typeface="Times New Roman" panose="02020603050405020304" pitchFamily="18" charset="0"/>
                        </a:rPr>
                        <a:t>μ</a:t>
                      </a:r>
                      <a:r>
                        <a:rPr lang="en-US" sz="1000" b="1" i="0" u="none" strike="noStrike" dirty="0">
                          <a:solidFill>
                            <a:srgbClr val="000000"/>
                          </a:solidFill>
                          <a:effectLst/>
                          <a:latin typeface="Times New Roman" panose="02020603050405020304" pitchFamily="18" charset="0"/>
                        </a:rPr>
                        <a:t>g/mL)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000" b="1" i="0" u="none" strike="noStrike" dirty="0">
                          <a:solidFill>
                            <a:srgbClr val="000000"/>
                          </a:solidFill>
                          <a:effectLst/>
                          <a:latin typeface="Times New Roman" panose="02020603050405020304" pitchFamily="18" charset="0"/>
                        </a:rPr>
                        <a:t>DHEA (pg/mL)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1" i="0" u="none" strike="noStrike" dirty="0">
                          <a:solidFill>
                            <a:srgbClr val="000000"/>
                          </a:solidFill>
                          <a:effectLst/>
                          <a:latin typeface="Times New Roman" panose="02020603050405020304" pitchFamily="18" charset="0"/>
                        </a:rPr>
                        <a:t>Epinephrine (</a:t>
                      </a:r>
                      <a:r>
                        <a:rPr lang="el-GR" sz="1000" b="1" i="0" u="none" strike="noStrike" dirty="0">
                          <a:solidFill>
                            <a:srgbClr val="000000"/>
                          </a:solidFill>
                          <a:effectLst/>
                          <a:latin typeface="Times New Roman" panose="02020603050405020304" pitchFamily="18" charset="0"/>
                        </a:rPr>
                        <a:t>μ</a:t>
                      </a:r>
                      <a:r>
                        <a:rPr lang="en-US" sz="1000" b="1" i="0" u="none" strike="noStrike" dirty="0">
                          <a:solidFill>
                            <a:srgbClr val="000000"/>
                          </a:solidFill>
                          <a:effectLst/>
                          <a:latin typeface="Times New Roman" panose="02020603050405020304" pitchFamily="18" charset="0"/>
                        </a:rPr>
                        <a:t>g/g 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1" i="0" u="none" strike="noStrike" dirty="0">
                          <a:solidFill>
                            <a:srgbClr val="000000"/>
                          </a:solidFill>
                          <a:effectLst/>
                          <a:latin typeface="Times New Roman" panose="02020603050405020304" pitchFamily="18" charset="0"/>
                        </a:rPr>
                        <a:t>Norepinephrine (</a:t>
                      </a:r>
                      <a:r>
                        <a:rPr lang="el-GR" sz="1000" b="1" i="0" u="none" strike="noStrike">
                          <a:solidFill>
                            <a:srgbClr val="000000"/>
                          </a:solidFill>
                          <a:effectLst/>
                          <a:latin typeface="Times New Roman" panose="02020603050405020304" pitchFamily="18" charset="0"/>
                        </a:rPr>
                        <a:t>μ</a:t>
                      </a:r>
                      <a:r>
                        <a:rPr lang="en-US" sz="1000" b="1" i="0" u="none" strike="noStrike" dirty="0">
                          <a:solidFill>
                            <a:srgbClr val="000000"/>
                          </a:solidFill>
                          <a:effectLst/>
                          <a:latin typeface="Times New Roman" panose="02020603050405020304" pitchFamily="18" charset="0"/>
                        </a:rPr>
                        <a:t>g/g 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1" i="0" u="none" strike="noStrike" dirty="0">
                          <a:solidFill>
                            <a:srgbClr val="000000"/>
                          </a:solidFill>
                          <a:effectLst/>
                          <a:latin typeface="Times New Roman" panose="02020603050405020304" pitchFamily="18" charset="0"/>
                        </a:rPr>
                        <a:t>Dopamine (</a:t>
                      </a:r>
                      <a:r>
                        <a:rPr lang="el-GR" sz="1000" b="1" i="0" u="none" strike="noStrike" dirty="0">
                          <a:solidFill>
                            <a:srgbClr val="000000"/>
                          </a:solidFill>
                          <a:effectLst/>
                          <a:latin typeface="Calibri" panose="020F0502020204030204" pitchFamily="34" charset="0"/>
                        </a:rPr>
                        <a:t>μ</a:t>
                      </a:r>
                      <a:r>
                        <a:rPr lang="en-US" sz="1000" b="1" i="0" u="none" strike="noStrike" dirty="0">
                          <a:solidFill>
                            <a:srgbClr val="000000"/>
                          </a:solidFill>
                          <a:effectLst/>
                          <a:latin typeface="Times New Roman" panose="02020603050405020304" pitchFamily="18" charset="0"/>
                        </a:rPr>
                        <a:t>g/g 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1" i="0" u="none" strike="noStrike" dirty="0">
                          <a:solidFill>
                            <a:srgbClr val="000000"/>
                          </a:solidFill>
                          <a:effectLst/>
                          <a:latin typeface="Times New Roman" panose="02020603050405020304" pitchFamily="18" charset="0"/>
                        </a:rPr>
                        <a:t>Serotonin (</a:t>
                      </a:r>
                      <a:r>
                        <a:rPr lang="el-GR" sz="1000" b="1" i="0" u="none" strike="noStrike">
                          <a:solidFill>
                            <a:srgbClr val="000000"/>
                          </a:solidFill>
                          <a:effectLst/>
                          <a:latin typeface="Times New Roman" panose="02020603050405020304" pitchFamily="18" charset="0"/>
                        </a:rPr>
                        <a:t>μ</a:t>
                      </a:r>
                      <a:r>
                        <a:rPr lang="en-US" sz="1000" b="1" i="0" u="none" strike="noStrike" dirty="0">
                          <a:solidFill>
                            <a:srgbClr val="000000"/>
                          </a:solidFill>
                          <a:effectLst/>
                          <a:latin typeface="Times New Roman" panose="02020603050405020304" pitchFamily="18" charset="0"/>
                        </a:rPr>
                        <a:t>g/g 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1" i="0" u="none" strike="noStrike" dirty="0">
                          <a:solidFill>
                            <a:srgbClr val="000000"/>
                          </a:solidFill>
                          <a:effectLst/>
                          <a:latin typeface="Times New Roman" panose="02020603050405020304" pitchFamily="18" charset="0"/>
                        </a:rPr>
                        <a:t>Glutamate (</a:t>
                      </a:r>
                      <a:r>
                        <a:rPr lang="el-GR" sz="1000" b="1" i="0" u="none" strike="noStrike" dirty="0">
                          <a:solidFill>
                            <a:srgbClr val="000000"/>
                          </a:solidFill>
                          <a:effectLst/>
                          <a:latin typeface="Times New Roman" panose="02020603050405020304" pitchFamily="18" charset="0"/>
                        </a:rPr>
                        <a:t>μ</a:t>
                      </a:r>
                      <a:r>
                        <a:rPr lang="en-US" sz="1000" b="1" i="0" u="none" strike="noStrike" dirty="0">
                          <a:solidFill>
                            <a:srgbClr val="000000"/>
                          </a:solidFill>
                          <a:effectLst/>
                          <a:latin typeface="Times New Roman" panose="02020603050405020304" pitchFamily="18" charset="0"/>
                        </a:rPr>
                        <a:t>mol/g 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1" i="0" u="none" strike="noStrike" dirty="0">
                          <a:solidFill>
                            <a:srgbClr val="000000"/>
                          </a:solidFill>
                          <a:effectLst/>
                          <a:latin typeface="Times New Roman" panose="02020603050405020304" pitchFamily="18" charset="0"/>
                        </a:rPr>
                        <a:t>Glycine (</a:t>
                      </a:r>
                      <a:r>
                        <a:rPr lang="el-GR" sz="1000" b="1" i="0" u="none" strike="noStrike">
                          <a:solidFill>
                            <a:srgbClr val="000000"/>
                          </a:solidFill>
                          <a:effectLst/>
                          <a:latin typeface="Times New Roman" panose="02020603050405020304" pitchFamily="18" charset="0"/>
                        </a:rPr>
                        <a:t>μ</a:t>
                      </a:r>
                      <a:r>
                        <a:rPr lang="en-US" sz="1000" b="1" i="0" u="none" strike="noStrike" dirty="0">
                          <a:solidFill>
                            <a:srgbClr val="000000"/>
                          </a:solidFill>
                          <a:effectLst/>
                          <a:latin typeface="Times New Roman" panose="02020603050405020304" pitchFamily="18" charset="0"/>
                        </a:rPr>
                        <a:t>mol/g 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l-GR" sz="1000" b="1" i="0" u="none" strike="noStrike" dirty="0">
                          <a:solidFill>
                            <a:srgbClr val="000000"/>
                          </a:solidFill>
                          <a:effectLst/>
                          <a:latin typeface="Calibri" panose="020F0502020204030204" pitchFamily="34" charset="0"/>
                        </a:rPr>
                        <a:t>β</a:t>
                      </a:r>
                      <a:r>
                        <a:rPr lang="el-GR" sz="1000" b="1" i="0" u="none" strike="noStrike" dirty="0">
                          <a:solidFill>
                            <a:srgbClr val="000000"/>
                          </a:solidFill>
                          <a:effectLst/>
                          <a:latin typeface="Times New Roman" panose="02020603050405020304" pitchFamily="18" charset="0"/>
                        </a:rPr>
                        <a:t>-</a:t>
                      </a:r>
                      <a:r>
                        <a:rPr lang="en-US" sz="1000" b="1" i="0" u="none" strike="noStrike" dirty="0">
                          <a:solidFill>
                            <a:srgbClr val="000000"/>
                          </a:solidFill>
                          <a:effectLst/>
                          <a:latin typeface="Times New Roman" panose="02020603050405020304" pitchFamily="18" charset="0"/>
                        </a:rPr>
                        <a:t>PEA (nmol/g 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1" i="0" u="none" strike="noStrike" dirty="0">
                          <a:solidFill>
                            <a:srgbClr val="000000"/>
                          </a:solidFill>
                          <a:effectLst/>
                          <a:latin typeface="Times New Roman" panose="02020603050405020304" pitchFamily="18" charset="0"/>
                        </a:rPr>
                        <a:t>Histamine (</a:t>
                      </a:r>
                      <a:r>
                        <a:rPr lang="el-GR" sz="1000" b="1" i="0" u="none" strike="noStrike" dirty="0">
                          <a:solidFill>
                            <a:srgbClr val="000000"/>
                          </a:solidFill>
                          <a:effectLst/>
                          <a:latin typeface="Times New Roman" panose="02020603050405020304" pitchFamily="18" charset="0"/>
                        </a:rPr>
                        <a:t>μ</a:t>
                      </a:r>
                      <a:r>
                        <a:rPr lang="en-US" sz="1000" b="1" i="0" u="none" strike="noStrike" dirty="0">
                          <a:solidFill>
                            <a:srgbClr val="000000"/>
                          </a:solidFill>
                          <a:effectLst/>
                          <a:latin typeface="Times New Roman" panose="02020603050405020304" pitchFamily="18" charset="0"/>
                        </a:rPr>
                        <a:t>g/g 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1" i="0" u="none" strike="noStrike" dirty="0">
                          <a:solidFill>
                            <a:srgbClr val="000000"/>
                          </a:solidFill>
                          <a:effectLst/>
                          <a:latin typeface="Times New Roman" panose="02020603050405020304" pitchFamily="18" charset="0"/>
                        </a:rPr>
                        <a:t>GABA (</a:t>
                      </a:r>
                      <a:r>
                        <a:rPr lang="el-GR" sz="1000" b="1" i="0" u="none" strike="noStrike">
                          <a:solidFill>
                            <a:srgbClr val="000000"/>
                          </a:solidFill>
                          <a:effectLst/>
                          <a:latin typeface="Times New Roman" panose="02020603050405020304" pitchFamily="18" charset="0"/>
                        </a:rPr>
                        <a:t>μ</a:t>
                      </a:r>
                      <a:r>
                        <a:rPr lang="en-US" sz="1000" b="1" i="0" u="none" strike="noStrike" dirty="0">
                          <a:solidFill>
                            <a:srgbClr val="000000"/>
                          </a:solidFill>
                          <a:effectLst/>
                          <a:latin typeface="Times New Roman" panose="02020603050405020304" pitchFamily="18" charset="0"/>
                        </a:rPr>
                        <a:t>mol/g Cr)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71450">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Times New Roman" panose="02020603050405020304" pitchFamily="18" charset="0"/>
                        </a:rPr>
                        <a:t>Morning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effectLst/>
                          <a:latin typeface="Times New Roman" panose="02020603050405020304" pitchFamily="18" charset="0"/>
                        </a:rPr>
                        <a:t>Midday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effectLst/>
                          <a:latin typeface="Times New Roman" panose="02020603050405020304" pitchFamily="18" charset="0"/>
                        </a:rPr>
                        <a:t>Evening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effectLst/>
                          <a:latin typeface="Times New Roman" panose="02020603050405020304" pitchFamily="18" charset="0"/>
                        </a:rPr>
                        <a:t>Night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61925">
                <a:tc rowSpan="7">
                  <a:txBody>
                    <a:bodyPr/>
                    <a:lstStyle/>
                    <a:p>
                      <a:pPr algn="ctr" fontAlgn="ctr"/>
                      <a:r>
                        <a:rPr lang="en-US" sz="1000" b="1" i="0" u="none" strike="noStrike" dirty="0">
                          <a:solidFill>
                            <a:srgbClr val="FFFFFF"/>
                          </a:solidFill>
                          <a:effectLst/>
                          <a:latin typeface="Times New Roman" panose="02020603050405020304" pitchFamily="18" charset="0"/>
                        </a:rPr>
                        <a:t>Pre-Tx</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r" fontAlgn="b"/>
                      <a:r>
                        <a:rPr lang="en-US" sz="1000" b="1" i="0" u="none" strike="noStrike" dirty="0">
                          <a:solidFill>
                            <a:srgbClr val="FFFFFF"/>
                          </a:solidFill>
                          <a:effectLst/>
                          <a:latin typeface="Times New Roman" panose="02020603050405020304" pitchFamily="18" charset="0"/>
                        </a:rPr>
                        <a:t>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1000" b="0" i="0" u="none" strike="noStrike" dirty="0">
                          <a:solidFill>
                            <a:srgbClr val="000000"/>
                          </a:solidFill>
                          <a:effectLst/>
                          <a:latin typeface="Times New Roman" panose="02020603050405020304" pitchFamily="18"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1925">
                <a:tc vMerge="1">
                  <a:txBody>
                    <a:bodyPr/>
                    <a:lstStyle/>
                    <a:p>
                      <a:endParaRPr lang="en-US"/>
                    </a:p>
                  </a:txBody>
                  <a:tcPr/>
                </a:tc>
                <a:tc>
                  <a:txBody>
                    <a:bodyPr/>
                    <a:lstStyle/>
                    <a:p>
                      <a:pPr algn="r" fontAlgn="b"/>
                      <a:r>
                        <a:rPr lang="en-US" sz="1000" b="1" i="0" u="none" strike="noStrike" dirty="0">
                          <a:solidFill>
                            <a:srgbClr val="FFFFFF"/>
                          </a:solidFill>
                          <a:effectLst/>
                          <a:latin typeface="Times New Roman" panose="02020603050405020304" pitchFamily="18" charset="0"/>
                        </a:rPr>
                        <a:t>Mean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1000" b="0" i="0" u="none" strike="noStrike" dirty="0">
                          <a:solidFill>
                            <a:srgbClr val="000000"/>
                          </a:solidFill>
                          <a:effectLst/>
                          <a:latin typeface="Times New Roman" panose="02020603050405020304" pitchFamily="18" charset="0"/>
                        </a:rPr>
                        <a:t>8.12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E1"/>
                    </a:solidFill>
                  </a:tcPr>
                </a:tc>
                <a:tc>
                  <a:txBody>
                    <a:bodyPr/>
                    <a:lstStyle/>
                    <a:p>
                      <a:pPr algn="ctr" fontAlgn="b"/>
                      <a:r>
                        <a:rPr lang="en-US" sz="1000" b="0" i="0" u="none" strike="noStrike" dirty="0">
                          <a:solidFill>
                            <a:srgbClr val="000000"/>
                          </a:solidFill>
                          <a:effectLst/>
                          <a:latin typeface="Times New Roman" panose="02020603050405020304" pitchFamily="18" charset="0"/>
                        </a:rPr>
                        <a:t>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E1"/>
                    </a:solidFill>
                  </a:tcPr>
                </a:tc>
                <a:tc>
                  <a:txBody>
                    <a:bodyPr/>
                    <a:lstStyle/>
                    <a:p>
                      <a:pPr algn="ctr" fontAlgn="b"/>
                      <a:r>
                        <a:rPr lang="en-US" sz="1000" b="0" i="0" u="none" strike="noStrike" dirty="0">
                          <a:solidFill>
                            <a:srgbClr val="000000"/>
                          </a:solidFill>
                          <a:effectLst/>
                          <a:latin typeface="Times New Roman" panose="02020603050405020304" pitchFamily="18" charset="0"/>
                        </a:rPr>
                        <a:t>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E1"/>
                    </a:solidFill>
                  </a:tcPr>
                </a:tc>
                <a:tc>
                  <a:txBody>
                    <a:bodyPr/>
                    <a:lstStyle/>
                    <a:p>
                      <a:pPr algn="ctr" fontAlgn="b"/>
                      <a:r>
                        <a:rPr lang="en-US" sz="1000" b="0" i="0" u="none" strike="noStrike" dirty="0">
                          <a:solidFill>
                            <a:srgbClr val="000000"/>
                          </a:solidFill>
                          <a:effectLst/>
                          <a:latin typeface="Times New Roman" panose="02020603050405020304" pitchFamily="18" charset="0"/>
                        </a:rPr>
                        <a:t>4.55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E1"/>
                    </a:solidFill>
                  </a:tcPr>
                </a:tc>
                <a:tc>
                  <a:txBody>
                    <a:bodyPr/>
                    <a:lstStyle/>
                    <a:p>
                      <a:pPr algn="ctr" fontAlgn="b"/>
                      <a:r>
                        <a:rPr lang="en-US" sz="1000" b="0" i="0" u="none" strike="noStrike" dirty="0">
                          <a:solidFill>
                            <a:srgbClr val="000000"/>
                          </a:solidFill>
                          <a:effectLst/>
                          <a:latin typeface="Times New Roman" panose="02020603050405020304" pitchFamily="18" charset="0"/>
                        </a:rPr>
                        <a:t>200.31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E1"/>
                    </a:solidFill>
                  </a:tcPr>
                </a:tc>
                <a:tc>
                  <a:txBody>
                    <a:bodyPr/>
                    <a:lstStyle/>
                    <a:p>
                      <a:pPr algn="ctr" fontAlgn="b"/>
                      <a:r>
                        <a:rPr lang="en-US" sz="1000" b="0" i="0" u="none" strike="noStrike" dirty="0">
                          <a:solidFill>
                            <a:srgbClr val="000000"/>
                          </a:solidFill>
                          <a:effectLst/>
                          <a:latin typeface="Times New Roman" panose="02020603050405020304" pitchFamily="18" charset="0"/>
                        </a:rPr>
                        <a:t>3.71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E1"/>
                    </a:solidFill>
                  </a:tcPr>
                </a:tc>
                <a:tc>
                  <a:txBody>
                    <a:bodyPr/>
                    <a:lstStyle/>
                    <a:p>
                      <a:pPr algn="ctr" fontAlgn="b"/>
                      <a:r>
                        <a:rPr lang="en-US" sz="1000" b="0" i="0" u="none" strike="noStrike" dirty="0">
                          <a:solidFill>
                            <a:srgbClr val="000000"/>
                          </a:solidFill>
                          <a:effectLst/>
                          <a:latin typeface="Times New Roman" panose="02020603050405020304" pitchFamily="18" charset="0"/>
                        </a:rPr>
                        <a:t>34.22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E1"/>
                    </a:solidFill>
                  </a:tcPr>
                </a:tc>
                <a:tc>
                  <a:txBody>
                    <a:bodyPr/>
                    <a:lstStyle/>
                    <a:p>
                      <a:pPr algn="ctr" fontAlgn="b"/>
                      <a:r>
                        <a:rPr lang="en-US" sz="1000" b="0" i="0" u="none" strike="noStrike" dirty="0">
                          <a:solidFill>
                            <a:srgbClr val="000000"/>
                          </a:solidFill>
                          <a:effectLst/>
                          <a:latin typeface="Times New Roman" panose="02020603050405020304" pitchFamily="18" charset="0"/>
                        </a:rPr>
                        <a:t>167.08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E1"/>
                    </a:solidFill>
                  </a:tcPr>
                </a:tc>
                <a:tc>
                  <a:txBody>
                    <a:bodyPr/>
                    <a:lstStyle/>
                    <a:p>
                      <a:pPr algn="ctr" fontAlgn="b"/>
                      <a:r>
                        <a:rPr lang="en-US" sz="1000" b="0" i="0" u="none" strike="noStrike" dirty="0">
                          <a:solidFill>
                            <a:srgbClr val="000000"/>
                          </a:solidFill>
                          <a:effectLst/>
                          <a:latin typeface="Times New Roman" panose="02020603050405020304" pitchFamily="18" charset="0"/>
                        </a:rPr>
                        <a:t>117.33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E1"/>
                    </a:solidFill>
                  </a:tcPr>
                </a:tc>
                <a:tc>
                  <a:txBody>
                    <a:bodyPr/>
                    <a:lstStyle/>
                    <a:p>
                      <a:pPr algn="ctr" fontAlgn="b"/>
                      <a:r>
                        <a:rPr lang="en-US" sz="1000" b="0" i="0" u="none" strike="noStrike" dirty="0">
                          <a:solidFill>
                            <a:srgbClr val="000000"/>
                          </a:solidFill>
                          <a:effectLst/>
                          <a:latin typeface="Times New Roman" panose="02020603050405020304" pitchFamily="18" charset="0"/>
                        </a:rPr>
                        <a:t>25.54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E1"/>
                    </a:solidFill>
                  </a:tcPr>
                </a:tc>
                <a:tc>
                  <a:txBody>
                    <a:bodyPr/>
                    <a:lstStyle/>
                    <a:p>
                      <a:pPr algn="ctr" fontAlgn="b"/>
                      <a:r>
                        <a:rPr lang="en-US" sz="1000" b="0" i="0" u="none" strike="noStrike" dirty="0">
                          <a:solidFill>
                            <a:srgbClr val="000000"/>
                          </a:solidFill>
                          <a:effectLst/>
                          <a:latin typeface="Times New Roman" panose="02020603050405020304" pitchFamily="18" charset="0"/>
                        </a:rPr>
                        <a:t>1497.91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E1"/>
                    </a:solidFill>
                  </a:tcPr>
                </a:tc>
                <a:tc>
                  <a:txBody>
                    <a:bodyPr/>
                    <a:lstStyle/>
                    <a:p>
                      <a:pPr algn="ctr" fontAlgn="b"/>
                      <a:r>
                        <a:rPr lang="en-US" sz="1000" b="0" i="0" u="none" strike="noStrike" dirty="0">
                          <a:solidFill>
                            <a:srgbClr val="000000"/>
                          </a:solidFill>
                          <a:effectLst/>
                          <a:latin typeface="Times New Roman" panose="02020603050405020304" pitchFamily="18" charset="0"/>
                        </a:rPr>
                        <a:t>32.79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E1"/>
                    </a:solidFill>
                  </a:tcPr>
                </a:tc>
                <a:tc>
                  <a:txBody>
                    <a:bodyPr/>
                    <a:lstStyle/>
                    <a:p>
                      <a:pPr algn="ctr" fontAlgn="b"/>
                      <a:r>
                        <a:rPr lang="en-US" sz="1000" b="0" i="0" u="none" strike="noStrike" dirty="0">
                          <a:solidFill>
                            <a:srgbClr val="000000"/>
                          </a:solidFill>
                          <a:effectLst/>
                          <a:latin typeface="Times New Roman" panose="02020603050405020304" pitchFamily="18" charset="0"/>
                        </a:rPr>
                        <a:t>25.96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E1"/>
                    </a:solidFill>
                  </a:tcPr>
                </a:tc>
                <a:tc>
                  <a:txBody>
                    <a:bodyPr/>
                    <a:lstStyle/>
                    <a:p>
                      <a:pPr algn="ctr" fontAlgn="b"/>
                      <a:r>
                        <a:rPr lang="en-US" sz="1000" b="0" i="0" u="none" strike="noStrike" dirty="0">
                          <a:solidFill>
                            <a:srgbClr val="000000"/>
                          </a:solidFill>
                          <a:effectLst/>
                          <a:latin typeface="Times New Roman" panose="02020603050405020304" pitchFamily="18" charset="0"/>
                        </a:rPr>
                        <a:t>5.66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E1"/>
                    </a:solidFill>
                  </a:tcPr>
                </a:tc>
                <a:extLst>
                  <a:ext uri="{0D108BD9-81ED-4DB2-BD59-A6C34878D82A}">
                    <a16:rowId xmlns:a16="http://schemas.microsoft.com/office/drawing/2014/main" val="10003"/>
                  </a:ext>
                </a:extLst>
              </a:tr>
              <a:tr h="161925">
                <a:tc vMerge="1">
                  <a:txBody>
                    <a:bodyPr/>
                    <a:lstStyle/>
                    <a:p>
                      <a:endParaRPr lang="en-US"/>
                    </a:p>
                  </a:txBody>
                  <a:tcPr/>
                </a:tc>
                <a:tc>
                  <a:txBody>
                    <a:bodyPr/>
                    <a:lstStyle/>
                    <a:p>
                      <a:pPr algn="r" fontAlgn="b"/>
                      <a:r>
                        <a:rPr lang="en-US" sz="1000" b="1" i="0" u="none" strike="noStrike" dirty="0">
                          <a:solidFill>
                            <a:srgbClr val="FFFFFF"/>
                          </a:solidFill>
                          <a:effectLst/>
                          <a:latin typeface="Times New Roman" panose="02020603050405020304" pitchFamily="18" charset="0"/>
                        </a:rPr>
                        <a:t>SD</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1000" b="0" i="0" u="none" strike="noStrike" dirty="0">
                          <a:solidFill>
                            <a:srgbClr val="000000"/>
                          </a:solidFill>
                          <a:effectLst/>
                          <a:latin typeface="Times New Roman" panose="02020603050405020304" pitchFamily="18" charset="0"/>
                        </a:rPr>
                        <a:t>3.49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6.09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30.59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48.35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824.38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16.14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22.43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4.10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1925">
                <a:tc vMerge="1">
                  <a:txBody>
                    <a:bodyPr/>
                    <a:lstStyle/>
                    <a:p>
                      <a:endParaRPr lang="en-US"/>
                    </a:p>
                  </a:txBody>
                  <a:tcPr/>
                </a:tc>
                <a:tc>
                  <a:txBody>
                    <a:bodyPr/>
                    <a:lstStyle/>
                    <a:p>
                      <a:pPr algn="r" fontAlgn="b"/>
                      <a:r>
                        <a:rPr lang="en-US" sz="1000" b="1" i="0" u="none" strike="noStrike" dirty="0">
                          <a:solidFill>
                            <a:srgbClr val="FFFFFF"/>
                          </a:solidFill>
                          <a:effectLst/>
                          <a:latin typeface="Times New Roman" panose="02020603050405020304" pitchFamily="18" charset="0"/>
                        </a:rPr>
                        <a:t>Median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1000" b="0" i="0" u="none" strike="noStrike" dirty="0">
                          <a:solidFill>
                            <a:srgbClr val="000000"/>
                          </a:solidFill>
                          <a:effectLst/>
                          <a:latin typeface="Times New Roman" panose="02020603050405020304" pitchFamily="18" charset="0"/>
                        </a:rPr>
                        <a:t>7.95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144.50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31.80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175.50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109.30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26.50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1538.00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28.40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23.60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4.80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161925">
                <a:tc vMerge="1">
                  <a:txBody>
                    <a:bodyPr/>
                    <a:lstStyle/>
                    <a:p>
                      <a:endParaRPr lang="en-US"/>
                    </a:p>
                  </a:txBody>
                  <a:tcPr/>
                </a:tc>
                <a:tc>
                  <a:txBody>
                    <a:bodyPr/>
                    <a:lstStyle/>
                    <a:p>
                      <a:pPr algn="r" fontAlgn="b"/>
                      <a:r>
                        <a:rPr lang="en-US" sz="1000" b="1" i="0" u="none" strike="noStrike" dirty="0">
                          <a:solidFill>
                            <a:srgbClr val="FFFFFF"/>
                          </a:solidFill>
                          <a:effectLst/>
                          <a:latin typeface="Times New Roman" panose="02020603050405020304" pitchFamily="18" charset="0"/>
                        </a:rPr>
                        <a:t>SE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1000" b="0" i="0" u="none" strike="noStrike" dirty="0">
                          <a:solidFill>
                            <a:srgbClr val="000000"/>
                          </a:solidFill>
                          <a:effectLst/>
                          <a:latin typeface="Times New Roman" panose="02020603050405020304" pitchFamily="18" charset="0"/>
                        </a:rPr>
                        <a:t>0.87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47.35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199.94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4.04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0.99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1925">
                <a:tc vMerge="1">
                  <a:txBody>
                    <a:bodyPr/>
                    <a:lstStyle/>
                    <a:p>
                      <a:endParaRPr lang="en-US"/>
                    </a:p>
                  </a:txBody>
                  <a:tcPr/>
                </a:tc>
                <a:tc>
                  <a:txBody>
                    <a:bodyPr/>
                    <a:lstStyle/>
                    <a:p>
                      <a:pPr algn="r" fontAlgn="b"/>
                      <a:r>
                        <a:rPr lang="en-US" sz="1000" b="1" i="0" u="none" strike="noStrike" dirty="0">
                          <a:solidFill>
                            <a:srgbClr val="FFFFFF"/>
                          </a:solidFill>
                          <a:effectLst/>
                          <a:latin typeface="Times New Roman" panose="02020603050405020304" pitchFamily="18" charset="0"/>
                        </a:rPr>
                        <a:t>Lower 95%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1000" b="0" i="0" u="none" strike="noStrike" dirty="0">
                          <a:solidFill>
                            <a:srgbClr val="000000"/>
                          </a:solidFill>
                          <a:effectLst/>
                          <a:latin typeface="Times New Roman" panose="02020603050405020304" pitchFamily="18" charset="0"/>
                        </a:rPr>
                        <a:t>3.30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56.99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109.64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52.80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510.28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2.72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1450">
                <a:tc vMerge="1">
                  <a:txBody>
                    <a:bodyPr/>
                    <a:lstStyle/>
                    <a:p>
                      <a:endParaRPr lang="en-US"/>
                    </a:p>
                  </a:txBody>
                  <a:tcPr/>
                </a:tc>
                <a:tc>
                  <a:txBody>
                    <a:bodyPr/>
                    <a:lstStyle/>
                    <a:p>
                      <a:pPr algn="r" fontAlgn="b"/>
                      <a:r>
                        <a:rPr lang="en-US" sz="1000" b="1" i="0" u="none" strike="noStrike" dirty="0">
                          <a:solidFill>
                            <a:srgbClr val="FFFFFF"/>
                          </a:solidFill>
                          <a:effectLst/>
                          <a:latin typeface="Times New Roman" panose="02020603050405020304" pitchFamily="18" charset="0"/>
                        </a:rPr>
                        <a:t>Upper 95%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1000" b="0" i="0" u="none" strike="noStrike" dirty="0">
                          <a:solidFill>
                            <a:srgbClr val="000000"/>
                          </a:solidFill>
                          <a:effectLst/>
                          <a:latin typeface="Times New Roman" panose="02020603050405020304" pitchFamily="18" charset="0"/>
                        </a:rPr>
                        <a:t>15.26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8.49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19.24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583.42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52.82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216.62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220.38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40.02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3038.06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70.24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78.52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15.90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1925">
                <a:tc rowSpan="7">
                  <a:txBody>
                    <a:bodyPr/>
                    <a:lstStyle/>
                    <a:p>
                      <a:pPr algn="ctr" fontAlgn="ctr"/>
                      <a:r>
                        <a:rPr lang="en-US" sz="1000" b="1" i="0" u="none" strike="noStrike" dirty="0">
                          <a:solidFill>
                            <a:srgbClr val="FFFFFF"/>
                          </a:solidFill>
                          <a:effectLst/>
                          <a:latin typeface="Times New Roman" panose="02020603050405020304" pitchFamily="18" charset="0"/>
                        </a:rPr>
                        <a:t>Post-Tx</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r" fontAlgn="b"/>
                      <a:r>
                        <a:rPr lang="en-US" sz="1000" b="1" i="0" u="none" strike="noStrike" dirty="0">
                          <a:solidFill>
                            <a:srgbClr val="FFFFFF"/>
                          </a:solidFill>
                          <a:effectLst/>
                          <a:latin typeface="Times New Roman" panose="02020603050405020304" pitchFamily="18" charset="0"/>
                        </a:rPr>
                        <a:t>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b"/>
                      <a:r>
                        <a:rPr lang="en-US" sz="1000" b="0" i="0" u="none" strike="noStrike" dirty="0">
                          <a:solidFill>
                            <a:srgbClr val="000000"/>
                          </a:solidFill>
                          <a:effectLst/>
                          <a:latin typeface="Times New Roman" panose="02020603050405020304" pitchFamily="18"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1925">
                <a:tc vMerge="1">
                  <a:txBody>
                    <a:bodyPr/>
                    <a:lstStyle/>
                    <a:p>
                      <a:endParaRPr lang="en-US"/>
                    </a:p>
                  </a:txBody>
                  <a:tcPr/>
                </a:tc>
                <a:tc>
                  <a:txBody>
                    <a:bodyPr/>
                    <a:lstStyle/>
                    <a:p>
                      <a:pPr algn="r" fontAlgn="b"/>
                      <a:r>
                        <a:rPr lang="en-US" sz="1000" b="1" i="0" u="none" strike="noStrike" dirty="0">
                          <a:solidFill>
                            <a:srgbClr val="FFFFFF"/>
                          </a:solidFill>
                          <a:effectLst/>
                          <a:latin typeface="Times New Roman" panose="02020603050405020304" pitchFamily="18" charset="0"/>
                        </a:rPr>
                        <a:t>Mean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b"/>
                      <a:r>
                        <a:rPr lang="en-US" sz="1000" b="0" i="0" u="none" strike="noStrike" dirty="0">
                          <a:solidFill>
                            <a:srgbClr val="000000"/>
                          </a:solidFill>
                          <a:effectLst/>
                          <a:latin typeface="Times New Roman" panose="02020603050405020304" pitchFamily="18" charset="0"/>
                        </a:rPr>
                        <a:t>6.43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rPr>
                        <a:t>4.18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rPr>
                        <a:t>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rPr>
                        <a:t>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rPr>
                        <a:t>189.65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rPr>
                        <a:t>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rPr>
                        <a:t>34.45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rPr>
                        <a:t>157.64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rPr>
                        <a:t>110.60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rPr>
                        <a:t>23.46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rPr>
                        <a:t>1419.32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rPr>
                        <a:t>31.54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rPr>
                        <a:t>20.69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rPr>
                        <a:t>5.22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0"/>
                  </a:ext>
                </a:extLst>
              </a:tr>
              <a:tr h="161925">
                <a:tc vMerge="1">
                  <a:txBody>
                    <a:bodyPr/>
                    <a:lstStyle/>
                    <a:p>
                      <a:endParaRPr lang="en-US"/>
                    </a:p>
                  </a:txBody>
                  <a:tcPr/>
                </a:tc>
                <a:tc>
                  <a:txBody>
                    <a:bodyPr/>
                    <a:lstStyle/>
                    <a:p>
                      <a:pPr algn="r" fontAlgn="b"/>
                      <a:r>
                        <a:rPr lang="en-US" sz="1000" b="1" i="0" u="none" strike="noStrike" dirty="0">
                          <a:solidFill>
                            <a:srgbClr val="FFFFFF"/>
                          </a:solidFill>
                          <a:effectLst/>
                          <a:latin typeface="Times New Roman" panose="02020603050405020304" pitchFamily="18" charset="0"/>
                        </a:rPr>
                        <a:t>SD</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b"/>
                      <a:r>
                        <a:rPr lang="en-US" sz="1000" b="0" i="0" u="none" strike="noStrike" dirty="0">
                          <a:solidFill>
                            <a:srgbClr val="000000"/>
                          </a:solidFill>
                          <a:effectLst/>
                          <a:latin typeface="Times New Roman" panose="02020603050405020304" pitchFamily="18" charset="0"/>
                        </a:rPr>
                        <a:t>2.85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163.57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48.47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46.29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14.90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660.52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3.56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1925">
                <a:tc vMerge="1">
                  <a:txBody>
                    <a:bodyPr/>
                    <a:lstStyle/>
                    <a:p>
                      <a:endParaRPr lang="en-US"/>
                    </a:p>
                  </a:txBody>
                  <a:tcPr/>
                </a:tc>
                <a:tc>
                  <a:txBody>
                    <a:bodyPr/>
                    <a:lstStyle/>
                    <a:p>
                      <a:pPr algn="r" fontAlgn="b"/>
                      <a:r>
                        <a:rPr lang="en-US" sz="1000" b="1" i="0" u="none" strike="noStrike" dirty="0">
                          <a:solidFill>
                            <a:srgbClr val="FFFFFF"/>
                          </a:solidFill>
                          <a:effectLst/>
                          <a:latin typeface="Times New Roman" panose="02020603050405020304" pitchFamily="18" charset="0"/>
                        </a:rPr>
                        <a:t>Median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b"/>
                      <a:r>
                        <a:rPr lang="en-US" sz="1000" b="0" i="0" u="none" strike="noStrike" dirty="0">
                          <a:solidFill>
                            <a:srgbClr val="000000"/>
                          </a:solidFill>
                          <a:effectLst/>
                          <a:latin typeface="Times New Roman" panose="02020603050405020304" pitchFamily="18" charset="0"/>
                        </a:rPr>
                        <a:t>5.50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2.65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109.60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34.90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141.00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95.30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20.90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1267.70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28.45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21.10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Times New Roman" panose="02020603050405020304" pitchFamily="18" charset="0"/>
                        </a:rPr>
                        <a:t>4.30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161925">
                <a:tc vMerge="1">
                  <a:txBody>
                    <a:bodyPr/>
                    <a:lstStyle/>
                    <a:p>
                      <a:endParaRPr lang="en-US"/>
                    </a:p>
                  </a:txBody>
                  <a:tcPr/>
                </a:tc>
                <a:tc>
                  <a:txBody>
                    <a:bodyPr/>
                    <a:lstStyle/>
                    <a:p>
                      <a:pPr algn="r" fontAlgn="b"/>
                      <a:r>
                        <a:rPr lang="en-US" sz="1000" b="1" i="0" u="none" strike="noStrike" dirty="0">
                          <a:solidFill>
                            <a:srgbClr val="FFFFFF"/>
                          </a:solidFill>
                          <a:effectLst/>
                          <a:latin typeface="Times New Roman" panose="02020603050405020304" pitchFamily="18" charset="0"/>
                        </a:rPr>
                        <a:t>SE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b"/>
                      <a:r>
                        <a:rPr lang="en-US" sz="1000" b="0" i="0" u="none" strike="noStrike" dirty="0">
                          <a:solidFill>
                            <a:srgbClr val="000000"/>
                          </a:solidFill>
                          <a:effectLst/>
                          <a:latin typeface="Times New Roman" panose="02020603050405020304" pitchFamily="18" charset="0"/>
                        </a:rPr>
                        <a:t>0.71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45.37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160.20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0.86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1925">
                <a:tc vMerge="1">
                  <a:txBody>
                    <a:bodyPr/>
                    <a:lstStyle/>
                    <a:p>
                      <a:endParaRPr lang="en-US"/>
                    </a:p>
                  </a:txBody>
                  <a:tcPr/>
                </a:tc>
                <a:tc>
                  <a:txBody>
                    <a:bodyPr/>
                    <a:lstStyle/>
                    <a:p>
                      <a:pPr algn="r" fontAlgn="b"/>
                      <a:r>
                        <a:rPr lang="en-US" sz="1000" b="1" i="0" u="none" strike="noStrike" dirty="0">
                          <a:solidFill>
                            <a:srgbClr val="FFFFFF"/>
                          </a:solidFill>
                          <a:effectLst/>
                          <a:latin typeface="Times New Roman" panose="02020603050405020304" pitchFamily="18" charset="0"/>
                        </a:rPr>
                        <a:t>Lower 95%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b"/>
                      <a:r>
                        <a:rPr lang="en-US" sz="1000" b="0" i="0" u="none" strike="noStrike" dirty="0">
                          <a:solidFill>
                            <a:srgbClr val="000000"/>
                          </a:solidFill>
                          <a:effectLst/>
                          <a:latin typeface="Times New Roman" panose="02020603050405020304" pitchFamily="18" charset="0"/>
                        </a:rPr>
                        <a:t>3.29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47.03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97.26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62.16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684.12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2.92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1450">
                <a:tc vMerge="1">
                  <a:txBody>
                    <a:bodyPr/>
                    <a:lstStyle/>
                    <a:p>
                      <a:endParaRPr lang="en-US"/>
                    </a:p>
                  </a:txBody>
                  <a:tcPr/>
                </a:tc>
                <a:tc>
                  <a:txBody>
                    <a:bodyPr/>
                    <a:lstStyle/>
                    <a:p>
                      <a:pPr algn="r" fontAlgn="b"/>
                      <a:r>
                        <a:rPr lang="en-US" sz="1000" b="1" i="0" u="none" strike="noStrike" dirty="0">
                          <a:solidFill>
                            <a:srgbClr val="FFFFFF"/>
                          </a:solidFill>
                          <a:effectLst/>
                          <a:latin typeface="Times New Roman" panose="02020603050405020304" pitchFamily="18" charset="0"/>
                        </a:rPr>
                        <a:t>Upper 95%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fontAlgn="b"/>
                      <a:r>
                        <a:rPr lang="en-US" sz="1000" b="0" i="0" u="none" strike="noStrike" dirty="0">
                          <a:solidFill>
                            <a:srgbClr val="000000"/>
                          </a:solidFill>
                          <a:effectLst/>
                          <a:latin typeface="Times New Roman" panose="02020603050405020304" pitchFamily="18" charset="0"/>
                        </a:rPr>
                        <a:t>12.69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534.29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22.56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63.72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233.94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213.22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58.92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2728.88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63.80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34.64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13.86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0975">
                <a:tc gridSpan="2">
                  <a:txBody>
                    <a:bodyPr/>
                    <a:lstStyle/>
                    <a:p>
                      <a:pPr algn="r" fontAlgn="b"/>
                      <a:r>
                        <a:rPr lang="en-US" sz="1000" b="1" i="0" u="none" strike="noStrike" dirty="0">
                          <a:solidFill>
                            <a:srgbClr val="FFFFFF"/>
                          </a:solidFill>
                          <a:effectLst/>
                          <a:latin typeface="Times New Roman" panose="02020603050405020304" pitchFamily="18" charset="0"/>
                        </a:rPr>
                        <a:t>SD</a:t>
                      </a:r>
                      <a:r>
                        <a:rPr lang="en-US" sz="1000" b="1" i="0" u="none" strike="noStrike" baseline="-25000" dirty="0">
                          <a:solidFill>
                            <a:srgbClr val="FFFFFF"/>
                          </a:solidFill>
                          <a:effectLst/>
                          <a:latin typeface="Times New Roman" panose="02020603050405020304" pitchFamily="18" charset="0"/>
                        </a:rPr>
                        <a:t>pooled</a:t>
                      </a:r>
                      <a:endParaRPr lang="en-US" sz="1000" b="1" i="0" u="none" strike="noStrike" dirty="0">
                        <a:solidFill>
                          <a:srgbClr val="FFFFFF"/>
                        </a:solidFill>
                        <a:effectLst/>
                        <a:latin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a:txBody>
                    <a:bodyPr/>
                    <a:lstStyle/>
                    <a:p>
                      <a:pPr algn="ctr" fontAlgn="b"/>
                      <a:r>
                        <a:rPr lang="en-US" sz="1000" b="0" i="0" u="none" strike="noStrike" dirty="0">
                          <a:solidFill>
                            <a:srgbClr val="000000"/>
                          </a:solidFill>
                          <a:effectLst/>
                          <a:latin typeface="Times New Roman" panose="02020603050405020304" pitchFamily="18" charset="0"/>
                        </a:rPr>
                        <a:t>2.18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113.57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4.66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32.47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512.41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10.78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11.37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2.63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9550">
                <a:tc gridSpan="2">
                  <a:txBody>
                    <a:bodyPr/>
                    <a:lstStyle/>
                    <a:p>
                      <a:pPr algn="r" fontAlgn="b"/>
                      <a:r>
                        <a:rPr lang="en-US" sz="1000" b="1" i="1" u="none" strike="noStrike" dirty="0">
                          <a:solidFill>
                            <a:srgbClr val="FFFFFF"/>
                          </a:solidFill>
                          <a:effectLst/>
                          <a:latin typeface="Times New Roman" panose="02020603050405020304" pitchFamily="18" charset="0"/>
                        </a:rPr>
                        <a:t>p</a:t>
                      </a:r>
                      <a:r>
                        <a:rPr lang="en-US" sz="1000" b="1" i="0" u="none" strike="noStrike" dirty="0">
                          <a:solidFill>
                            <a:srgbClr val="FFFFFF"/>
                          </a:solidFill>
                          <a:effectLst/>
                          <a:latin typeface="Times New Roman" panose="02020603050405020304" pitchFamily="18" charset="0"/>
                        </a:rPr>
                        <a:t> Value</a:t>
                      </a:r>
                      <a:r>
                        <a:rPr lang="en-US" sz="1000" b="1" i="0" u="none" strike="noStrike" baseline="30000" dirty="0">
                          <a:solidFill>
                            <a:srgbClr val="FFFFFF"/>
                          </a:solidFill>
                          <a:effectLst/>
                          <a:latin typeface="Times New Roman" panose="02020603050405020304" pitchFamily="18" charset="0"/>
                        </a:rPr>
                        <a:t>◊, ⱡ</a:t>
                      </a:r>
                      <a:endParaRPr lang="en-US" sz="1000" b="1" i="1" u="none" strike="noStrike" dirty="0">
                        <a:solidFill>
                          <a:srgbClr val="FFFFFF"/>
                        </a:solidFill>
                        <a:effectLst/>
                        <a:latin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a:txBody>
                    <a:bodyPr/>
                    <a:lstStyle/>
                    <a:p>
                      <a:pPr algn="ctr" fontAlgn="b"/>
                      <a:r>
                        <a:rPr lang="en-US" sz="1000" b="0" i="0" u="none" strike="noStrike" dirty="0">
                          <a:solidFill>
                            <a:srgbClr val="000000"/>
                          </a:solidFill>
                          <a:effectLst/>
                          <a:latin typeface="Times New Roman" panose="02020603050405020304" pitchFamily="18" charset="0"/>
                        </a:rPr>
                        <a:t>0.04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0.21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1925">
                <a:tc gridSpan="2">
                  <a:txBody>
                    <a:bodyPr/>
                    <a:lstStyle/>
                    <a:p>
                      <a:pPr algn="r" fontAlgn="b"/>
                      <a:r>
                        <a:rPr lang="en-US" sz="1000" b="1" i="0" u="none" strike="noStrike" dirty="0">
                          <a:solidFill>
                            <a:srgbClr val="FFFFFF"/>
                          </a:solidFill>
                          <a:effectLst/>
                          <a:latin typeface="Times New Roman" panose="02020603050405020304" pitchFamily="18" charset="0"/>
                        </a:rPr>
                        <a:t>Cohen's </a:t>
                      </a:r>
                      <a:r>
                        <a:rPr lang="el-GR" sz="1000" b="1" i="0" u="none" strike="noStrike">
                          <a:solidFill>
                            <a:srgbClr val="FFFFFF"/>
                          </a:solidFill>
                          <a:effectLst/>
                          <a:latin typeface="Times New Roman" panose="02020603050405020304" pitchFamily="18" charset="0"/>
                        </a:rPr>
                        <a:t>δ</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a:txBody>
                    <a:bodyPr/>
                    <a:lstStyle/>
                    <a:p>
                      <a:pPr algn="ctr" fontAlgn="b"/>
                      <a:r>
                        <a:rPr lang="en-US" sz="1000" b="0" i="0" u="none" strike="noStrike" dirty="0">
                          <a:solidFill>
                            <a:srgbClr val="000000"/>
                          </a:solidFill>
                          <a:effectLst/>
                          <a:latin typeface="Times New Roman" panose="02020603050405020304" pitchFamily="18" charset="0"/>
                        </a:rPr>
                        <a:t>-0.78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-0.17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1450">
                <a:tc gridSpan="2">
                  <a:txBody>
                    <a:bodyPr/>
                    <a:lstStyle/>
                    <a:p>
                      <a:pPr algn="r" fontAlgn="b"/>
                      <a:r>
                        <a:rPr lang="en-US" sz="1000" b="1" i="0" u="none" strike="noStrike" dirty="0">
                          <a:solidFill>
                            <a:srgbClr val="FFFFFF"/>
                          </a:solidFill>
                          <a:effectLst/>
                          <a:latin typeface="Times New Roman" panose="02020603050405020304" pitchFamily="18" charset="0"/>
                        </a:rPr>
                        <a:t>Effect Size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a:txBody>
                    <a:bodyPr/>
                    <a:lstStyle/>
                    <a:p>
                      <a:pPr algn="ctr" fontAlgn="b"/>
                      <a:r>
                        <a:rPr lang="en-US" sz="1000" b="0" i="0" u="none" strike="noStrike" dirty="0">
                          <a:solidFill>
                            <a:srgbClr val="000000"/>
                          </a:solidFill>
                          <a:effectLst/>
                          <a:latin typeface="Times New Roman" panose="02020603050405020304" pitchFamily="18" charset="0"/>
                        </a:rPr>
                        <a:t>Med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Med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Sm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Med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Sm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Sm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Sm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Sm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61925">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l" fontAlgn="b"/>
                      <a:r>
                        <a:rPr lang="en-US" sz="1000" b="0" i="0" u="none" strike="noStrike" dirty="0">
                          <a:solidFill>
                            <a:srgbClr val="000000"/>
                          </a:solidFill>
                          <a:effectLst/>
                          <a:latin typeface="Times New Roman" panose="02020603050405020304" pitchFamily="18" charset="0"/>
                        </a:rPr>
                        <a:t>◊: Fisher's LSD test for Cortisol</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0"/>
                  </a:ext>
                </a:extLst>
              </a:tr>
              <a:tr h="161925">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ⱡ: Paired t-Test</a:t>
                      </a: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385226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39271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84831892"/>
              </p:ext>
            </p:extLst>
          </p:nvPr>
        </p:nvGraphicFramePr>
        <p:xfrm>
          <a:off x="3159125" y="312738"/>
          <a:ext cx="9032875" cy="6230937"/>
        </p:xfrm>
        <a:graphic>
          <a:graphicData uri="http://schemas.openxmlformats.org/presentationml/2006/ole">
            <mc:AlternateContent xmlns:mc="http://schemas.openxmlformats.org/markup-compatibility/2006">
              <mc:Choice xmlns:v="urn:schemas-microsoft-com:vml" Requires="v">
                <p:oleObj spid="_x0000_s3152" name="Prism 6" r:id="rId3" imgW="9033284" imgH="6231385" progId="Prism6.Document">
                  <p:embed/>
                </p:oleObj>
              </mc:Choice>
              <mc:Fallback>
                <p:oleObj name="Prism 6" r:id="rId3" imgW="9033284" imgH="6231385" progId="Prism6.Document">
                  <p:embed/>
                  <p:pic>
                    <p:nvPicPr>
                      <p:cNvPr id="0" name=""/>
                      <p:cNvPicPr/>
                      <p:nvPr/>
                    </p:nvPicPr>
                    <p:blipFill>
                      <a:blip r:embed="rId4"/>
                      <a:stretch>
                        <a:fillRect/>
                      </a:stretch>
                    </p:blipFill>
                    <p:spPr>
                      <a:xfrm>
                        <a:off x="3159125" y="312738"/>
                        <a:ext cx="9032875" cy="6230937"/>
                      </a:xfrm>
                      <a:prstGeom prst="rect">
                        <a:avLst/>
                      </a:prstGeom>
                    </p:spPr>
                  </p:pic>
                </p:oleObj>
              </mc:Fallback>
            </mc:AlternateContent>
          </a:graphicData>
        </a:graphic>
      </p:graphicFrame>
      <p:sp>
        <p:nvSpPr>
          <p:cNvPr id="3" name="Title 1"/>
          <p:cNvSpPr txBox="1">
            <a:spLocks/>
          </p:cNvSpPr>
          <p:nvPr/>
        </p:nvSpPr>
        <p:spPr>
          <a:xfrm>
            <a:off x="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Aggregate </a:t>
            </a:r>
          </a:p>
          <a:p>
            <a:r>
              <a:rPr lang="en-US" sz="3600" b="1" dirty="0"/>
              <a:t>Analysis </a:t>
            </a:r>
          </a:p>
          <a:p>
            <a:r>
              <a:rPr lang="en-US" sz="3600" b="1" dirty="0"/>
              <a:t>Graphical</a:t>
            </a:r>
          </a:p>
          <a:p>
            <a:r>
              <a:rPr lang="en-US" sz="3600" b="1" dirty="0"/>
              <a:t>Representations</a:t>
            </a:r>
          </a:p>
        </p:txBody>
      </p:sp>
    </p:spTree>
    <p:extLst>
      <p:ext uri="{BB962C8B-B14F-4D97-AF65-F5344CB8AC3E}">
        <p14:creationId xmlns:p14="http://schemas.microsoft.com/office/powerpoint/2010/main" val="943530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99670833"/>
              </p:ext>
            </p:extLst>
          </p:nvPr>
        </p:nvGraphicFramePr>
        <p:xfrm>
          <a:off x="3176588" y="320675"/>
          <a:ext cx="9015412" cy="6216650"/>
        </p:xfrm>
        <a:graphic>
          <a:graphicData uri="http://schemas.openxmlformats.org/presentationml/2006/ole">
            <mc:AlternateContent xmlns:mc="http://schemas.openxmlformats.org/markup-compatibility/2006">
              <mc:Choice xmlns:v="urn:schemas-microsoft-com:vml" Requires="v">
                <p:oleObj spid="_x0000_s4176" name="Prism 6" r:id="rId3" imgW="9014917" imgH="6215899" progId="Prism6.Document">
                  <p:embed/>
                </p:oleObj>
              </mc:Choice>
              <mc:Fallback>
                <p:oleObj name="Prism 6" r:id="rId3" imgW="9014917" imgH="6215899" progId="Prism6.Document">
                  <p:embed/>
                  <p:pic>
                    <p:nvPicPr>
                      <p:cNvPr id="0" name=""/>
                      <p:cNvPicPr/>
                      <p:nvPr/>
                    </p:nvPicPr>
                    <p:blipFill>
                      <a:blip r:embed="rId4"/>
                      <a:stretch>
                        <a:fillRect/>
                      </a:stretch>
                    </p:blipFill>
                    <p:spPr>
                      <a:xfrm>
                        <a:off x="3176588" y="320675"/>
                        <a:ext cx="9015412" cy="6216650"/>
                      </a:xfrm>
                      <a:prstGeom prst="rect">
                        <a:avLst/>
                      </a:prstGeom>
                    </p:spPr>
                  </p:pic>
                </p:oleObj>
              </mc:Fallback>
            </mc:AlternateContent>
          </a:graphicData>
        </a:graphic>
      </p:graphicFrame>
      <p:sp>
        <p:nvSpPr>
          <p:cNvPr id="3" name="Title 1"/>
          <p:cNvSpPr txBox="1">
            <a:spLocks/>
          </p:cNvSpPr>
          <p:nvPr/>
        </p:nvSpPr>
        <p:spPr>
          <a:xfrm>
            <a:off x="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Aggregate </a:t>
            </a:r>
          </a:p>
          <a:p>
            <a:r>
              <a:rPr lang="en-US" sz="3600" b="1" dirty="0"/>
              <a:t>Analysis </a:t>
            </a:r>
          </a:p>
          <a:p>
            <a:r>
              <a:rPr lang="en-US" sz="3600" b="1" dirty="0"/>
              <a:t>Graphical</a:t>
            </a:r>
          </a:p>
          <a:p>
            <a:r>
              <a:rPr lang="en-US" sz="3600" b="1" dirty="0"/>
              <a:t>Representations</a:t>
            </a:r>
          </a:p>
        </p:txBody>
      </p:sp>
    </p:spTree>
    <p:extLst>
      <p:ext uri="{BB962C8B-B14F-4D97-AF65-F5344CB8AC3E}">
        <p14:creationId xmlns:p14="http://schemas.microsoft.com/office/powerpoint/2010/main" val="2129818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496995892"/>
              </p:ext>
            </p:extLst>
          </p:nvPr>
        </p:nvGraphicFramePr>
        <p:xfrm>
          <a:off x="3176588" y="320675"/>
          <a:ext cx="9015412" cy="6216650"/>
        </p:xfrm>
        <a:graphic>
          <a:graphicData uri="http://schemas.openxmlformats.org/presentationml/2006/ole">
            <mc:AlternateContent xmlns:mc="http://schemas.openxmlformats.org/markup-compatibility/2006">
              <mc:Choice xmlns:v="urn:schemas-microsoft-com:vml" Requires="v">
                <p:oleObj spid="_x0000_s5207" name="Prism 6" r:id="rId3" imgW="9014917" imgH="6215899" progId="Prism6.Document">
                  <p:embed/>
                </p:oleObj>
              </mc:Choice>
              <mc:Fallback>
                <p:oleObj name="Prism 6" r:id="rId3" imgW="9014917" imgH="6215899" progId="Prism6.Document">
                  <p:embed/>
                  <p:pic>
                    <p:nvPicPr>
                      <p:cNvPr id="0" name=""/>
                      <p:cNvPicPr/>
                      <p:nvPr/>
                    </p:nvPicPr>
                    <p:blipFill>
                      <a:blip r:embed="rId4"/>
                      <a:stretch>
                        <a:fillRect/>
                      </a:stretch>
                    </p:blipFill>
                    <p:spPr>
                      <a:xfrm>
                        <a:off x="3176588" y="320675"/>
                        <a:ext cx="9015412" cy="6216650"/>
                      </a:xfrm>
                      <a:prstGeom prst="rect">
                        <a:avLst/>
                      </a:prstGeom>
                    </p:spPr>
                  </p:pic>
                </p:oleObj>
              </mc:Fallback>
            </mc:AlternateContent>
          </a:graphicData>
        </a:graphic>
      </p:graphicFrame>
      <p:sp>
        <p:nvSpPr>
          <p:cNvPr id="3" name="Title 1"/>
          <p:cNvSpPr txBox="1">
            <a:spLocks/>
          </p:cNvSpPr>
          <p:nvPr/>
        </p:nvSpPr>
        <p:spPr>
          <a:xfrm>
            <a:off x="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Aggregate </a:t>
            </a:r>
          </a:p>
          <a:p>
            <a:r>
              <a:rPr lang="en-US" sz="3600" b="1" dirty="0"/>
              <a:t>Analysis </a:t>
            </a:r>
          </a:p>
          <a:p>
            <a:r>
              <a:rPr lang="en-US" sz="3600" b="1" dirty="0"/>
              <a:t>Graphical</a:t>
            </a:r>
          </a:p>
          <a:p>
            <a:r>
              <a:rPr lang="en-US" sz="3600" b="1" dirty="0"/>
              <a:t>Representations</a:t>
            </a:r>
          </a:p>
        </p:txBody>
      </p:sp>
    </p:spTree>
    <p:extLst>
      <p:ext uri="{BB962C8B-B14F-4D97-AF65-F5344CB8AC3E}">
        <p14:creationId xmlns:p14="http://schemas.microsoft.com/office/powerpoint/2010/main" val="170426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latin typeface="Century Schoolbook" charset="0"/>
                <a:ea typeface="Century Schoolbook" charset="0"/>
                <a:cs typeface="Century Schoolbook" charset="0"/>
              </a:rPr>
              <a:t>Study Design</a:t>
            </a:r>
          </a:p>
        </p:txBody>
      </p:sp>
      <p:sp>
        <p:nvSpPr>
          <p:cNvPr id="3" name="Content Placeholder 2"/>
          <p:cNvSpPr>
            <a:spLocks noGrp="1"/>
          </p:cNvSpPr>
          <p:nvPr>
            <p:ph idx="1"/>
          </p:nvPr>
        </p:nvSpPr>
        <p:spPr>
          <a:xfrm>
            <a:off x="677334" y="1618723"/>
            <a:ext cx="8596668" cy="3880773"/>
          </a:xfrm>
        </p:spPr>
        <p:txBody>
          <a:bodyPr>
            <a:normAutofit/>
          </a:bodyPr>
          <a:lstStyle/>
          <a:p>
            <a:r>
              <a:rPr lang="en-US" dirty="0">
                <a:latin typeface="Century Schoolbook" charset="0"/>
                <a:ea typeface="Century Schoolbook" charset="0"/>
                <a:cs typeface="Century Schoolbook" charset="0"/>
              </a:rPr>
              <a:t>Exploratory; no previous research on topic fond</a:t>
            </a:r>
          </a:p>
          <a:p>
            <a:r>
              <a:rPr lang="en-US" dirty="0">
                <a:latin typeface="Century Schoolbook" charset="0"/>
                <a:ea typeface="Century Schoolbook" charset="0"/>
                <a:cs typeface="Century Schoolbook" charset="0"/>
              </a:rPr>
              <a:t>Convenience sample of 25 client/subjects were recruited </a:t>
            </a:r>
          </a:p>
          <a:p>
            <a:r>
              <a:rPr lang="en-US" dirty="0">
                <a:latin typeface="Century Schoolbook" charset="0"/>
                <a:ea typeface="Century Schoolbook" charset="0"/>
                <a:cs typeface="Century Schoolbook" charset="0"/>
              </a:rPr>
              <a:t>All had acute, chronic PTSD based on self-report &amp; observed symptoms and history of trauma</a:t>
            </a:r>
          </a:p>
          <a:p>
            <a:r>
              <a:rPr lang="en-US" dirty="0">
                <a:latin typeface="Century Schoolbook" charset="0"/>
                <a:ea typeface="Century Schoolbook" charset="0"/>
                <a:cs typeface="Century Schoolbook" charset="0"/>
              </a:rPr>
              <a:t>Ages-18-64; 3 males, 14 females; variable use of psychotropic meds; all in psychotherapy</a:t>
            </a:r>
          </a:p>
          <a:p>
            <a:r>
              <a:rPr lang="en-US" dirty="0">
                <a:latin typeface="Century Schoolbook" charset="0"/>
                <a:ea typeface="Century Schoolbook" charset="0"/>
                <a:cs typeface="Century Schoolbook" charset="0"/>
              </a:rPr>
              <a:t>Levels of neurotransmitters and a 4 point sample of diurnal cortisol were measured via urine and saliva specimens before and after 8 sessions of neurofeedback training using </a:t>
            </a:r>
            <a:r>
              <a:rPr lang="en-US" dirty="0" err="1">
                <a:latin typeface="Century Schoolbook" charset="0"/>
                <a:ea typeface="Century Schoolbook" charset="0"/>
                <a:cs typeface="Century Schoolbook" charset="0"/>
              </a:rPr>
              <a:t>NeuOptimal</a:t>
            </a:r>
            <a:r>
              <a:rPr lang="en-US" dirty="0">
                <a:latin typeface="Century Schoolbook" charset="0"/>
                <a:ea typeface="Century Schoolbook" charset="0"/>
                <a:cs typeface="Century Schoolbook" charset="0"/>
              </a:rPr>
              <a:t> V.2</a:t>
            </a:r>
          </a:p>
          <a:p>
            <a:r>
              <a:rPr lang="en-US" dirty="0">
                <a:latin typeface="Century Schoolbook" charset="0"/>
                <a:ea typeface="Century Schoolbook" charset="0"/>
                <a:cs typeface="Century Schoolbook" charset="0"/>
              </a:rPr>
              <a:t>Samples from 8 subjects were not used (overly diluted urine) and   drop out </a:t>
            </a:r>
          </a:p>
          <a:p>
            <a:r>
              <a:rPr lang="en-US" dirty="0">
                <a:latin typeface="Century Schoolbook" charset="0"/>
                <a:ea typeface="Century Schoolbook" charset="0"/>
                <a:cs typeface="Century Schoolbook" charset="0"/>
              </a:rPr>
              <a:t>Complete data from 17 subjects were tabulated and analyzed</a:t>
            </a:r>
          </a:p>
          <a:p>
            <a:endParaRPr lang="en-US" dirty="0"/>
          </a:p>
        </p:txBody>
      </p:sp>
    </p:spTree>
    <p:extLst>
      <p:ext uri="{BB962C8B-B14F-4D97-AF65-F5344CB8AC3E}">
        <p14:creationId xmlns:p14="http://schemas.microsoft.com/office/powerpoint/2010/main" val="903793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1800008" y="685800"/>
            <a:ext cx="8591984" cy="5486400"/>
            <a:chOff x="2210798" y="941478"/>
            <a:chExt cx="7181850" cy="4585961"/>
          </a:xfrm>
        </p:grpSpPr>
        <p:pic>
          <p:nvPicPr>
            <p:cNvPr id="9218" name="Picture 2" descr="http://encyclopedia.lubopitko-bg.com/images/Adrenal%20gl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798" y="941478"/>
              <a:ext cx="7181850" cy="4324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10798" y="5265829"/>
              <a:ext cx="5884944" cy="261610"/>
            </a:xfrm>
            <a:prstGeom prst="rect">
              <a:avLst/>
            </a:prstGeom>
            <a:noFill/>
          </p:spPr>
          <p:txBody>
            <a:bodyPr wrap="none" rtlCol="0">
              <a:spAutoFit/>
            </a:bodyPr>
            <a:lstStyle/>
            <a:p>
              <a:r>
                <a:rPr lang="en-US" sz="1100" b="1" dirty="0"/>
                <a:t>Source: </a:t>
              </a:r>
              <a:r>
                <a:rPr lang="en-US" sz="1100" dirty="0"/>
                <a:t>Figure 10.8, </a:t>
              </a:r>
              <a:r>
                <a:rPr lang="en-US" sz="1100" dirty="0">
                  <a:hlinkClick r:id="rId3"/>
                </a:rPr>
                <a:t>http://encyclopedia.lubopitko-bg.com/AdrenalGlands.html</a:t>
              </a:r>
              <a:r>
                <a:rPr lang="en-US" sz="1100" dirty="0"/>
                <a:t>, accessed 14/12/17</a:t>
              </a:r>
            </a:p>
          </p:txBody>
        </p:sp>
      </p:grpSp>
    </p:spTree>
    <p:extLst>
      <p:ext uri="{BB962C8B-B14F-4D97-AF65-F5344CB8AC3E}">
        <p14:creationId xmlns:p14="http://schemas.microsoft.com/office/powerpoint/2010/main" val="1661970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Individual Analysis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044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Individual Analysis Notes</a:t>
            </a:r>
          </a:p>
        </p:txBody>
      </p:sp>
      <p:sp>
        <p:nvSpPr>
          <p:cNvPr id="3" name="Content Placeholder 2"/>
          <p:cNvSpPr>
            <a:spLocks noGrp="1"/>
          </p:cNvSpPr>
          <p:nvPr>
            <p:ph idx="1"/>
          </p:nvPr>
        </p:nvSpPr>
        <p:spPr/>
        <p:txBody>
          <a:bodyPr>
            <a:normAutofit fontScale="92500"/>
          </a:bodyPr>
          <a:lstStyle/>
          <a:p>
            <a:r>
              <a:rPr lang="en-US" dirty="0"/>
              <a:t>Evaluated Patients with </a:t>
            </a:r>
            <a:r>
              <a:rPr lang="en-US" u="sng" dirty="0"/>
              <a:t>both</a:t>
            </a:r>
            <a:r>
              <a:rPr lang="en-US" dirty="0"/>
              <a:t> Pre and Post Treatment (Tx) Samples </a:t>
            </a:r>
          </a:p>
          <a:p>
            <a:pPr lvl="1"/>
            <a:r>
              <a:rPr lang="en-US" dirty="0"/>
              <a:t>Patients:  1, 3, 4, 5, 6, 8, 9, 10, 11, 12, 13, 14, 17, 24, 26, 31, 32</a:t>
            </a:r>
          </a:p>
          <a:p>
            <a:r>
              <a:rPr lang="en-US" dirty="0"/>
              <a:t>Evaluated patients with a single and double </a:t>
            </a:r>
            <a:r>
              <a:rPr lang="en-US" u="sng" dirty="0"/>
              <a:t>Post Tx</a:t>
            </a:r>
            <a:r>
              <a:rPr lang="en-US" dirty="0"/>
              <a:t> sample periods</a:t>
            </a:r>
            <a:endParaRPr lang="en-US" u="sng" dirty="0"/>
          </a:p>
          <a:p>
            <a:r>
              <a:rPr lang="en-US" dirty="0"/>
              <a:t>Did not analyze patients without Post Tx sample </a:t>
            </a:r>
          </a:p>
          <a:p>
            <a:pPr lvl="1"/>
            <a:r>
              <a:rPr lang="en-US" dirty="0"/>
              <a:t>Patients:  16, 18-21, 25, 28, 30</a:t>
            </a:r>
          </a:p>
          <a:p>
            <a:r>
              <a:rPr lang="en-US" dirty="0"/>
              <a:t>Patients that had </a:t>
            </a:r>
            <a:r>
              <a:rPr lang="en-US" u="sng" dirty="0"/>
              <a:t>NO</a:t>
            </a:r>
            <a:r>
              <a:rPr lang="en-US" dirty="0"/>
              <a:t> sample</a:t>
            </a:r>
          </a:p>
          <a:p>
            <a:pPr lvl="1"/>
            <a:r>
              <a:rPr lang="en-US" dirty="0"/>
              <a:t>Patients:  2, 7, 22, 23, 27</a:t>
            </a:r>
          </a:p>
          <a:p>
            <a:r>
              <a:rPr lang="en-US" dirty="0"/>
              <a:t>Patients 15 &amp; 29 had failed samples both Pre and Post Tx and were not analyzed</a:t>
            </a:r>
          </a:p>
          <a:p>
            <a:r>
              <a:rPr lang="en-US" dirty="0"/>
              <a:t>Example graphical representations were made of patients 3, 9, 11, 13.  The only reasoning of this was due to the fact that these patients had multiple post treatment sample submissions</a:t>
            </a:r>
          </a:p>
        </p:txBody>
      </p:sp>
    </p:spTree>
    <p:extLst>
      <p:ext uri="{BB962C8B-B14F-4D97-AF65-F5344CB8AC3E}">
        <p14:creationId xmlns:p14="http://schemas.microsoft.com/office/powerpoint/2010/main" val="1316248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7055" y="3161752"/>
            <a:ext cx="7517890" cy="30092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a:t>Individual Analysis Statistical Methods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45996"/>
                <a:ext cx="10515600" cy="4630967"/>
              </a:xfrm>
            </p:spPr>
            <p:txBody>
              <a:bodyPr>
                <a:normAutofit fontScale="92500" lnSpcReduction="10000"/>
              </a:bodyPr>
              <a:lstStyle/>
              <a:p>
                <a:r>
                  <a:rPr lang="en-US" dirty="0"/>
                  <a:t>Days of treatment (Tx), Percent Difference, Standard Deviation(</a:t>
                </a:r>
                <a:r>
                  <a:rPr lang="el-GR" i="1" dirty="0">
                    <a:latin typeface="Times New Roman" panose="02020603050405020304" pitchFamily="18" charset="0"/>
                    <a:cs typeface="Times New Roman" panose="02020603050405020304" pitchFamily="18" charset="0"/>
                  </a:rPr>
                  <a:t>σ</a:t>
                </a:r>
                <a:r>
                  <a:rPr lang="en-US" dirty="0"/>
                  <a:t>), Percent Coefficient of Variation (CV) were all calculated in Excel</a:t>
                </a:r>
              </a:p>
              <a:p>
                <a:r>
                  <a:rPr lang="en-US" dirty="0"/>
                  <a:t>CV is the ratio of the standard deviation to the mean.  Where It shows the extent of variability in relation to the mean of the comparison being made.</a:t>
                </a:r>
              </a:p>
              <a:p>
                <a:r>
                  <a:rPr lang="en-US" dirty="0"/>
                  <a:t>Graphical representations of data were plotted with </a:t>
                </a:r>
                <a:r>
                  <a:rPr lang="en-US" dirty="0">
                    <a:latin typeface="Calibri" panose="020F0502020204030204" pitchFamily="34" charset="0"/>
                  </a:rPr>
                  <a:t>GraphPad Prism (v.6.07)</a:t>
                </a:r>
              </a:p>
              <a:p>
                <a:endParaRPr lang="en-US" dirty="0"/>
              </a:p>
              <a:p>
                <a:pPr marL="0" indent="0" algn="ctr">
                  <a:lnSpc>
                    <a:spcPct val="170000"/>
                  </a:lnSpc>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𝑫𝒂𝒚𝒔</m:t>
                      </m:r>
                      <m:r>
                        <a:rPr lang="en-US" b="1" i="1" smtClean="0">
                          <a:latin typeface="Cambria Math" panose="02040503050406030204" pitchFamily="18" charset="0"/>
                        </a:rPr>
                        <m:t> </m:t>
                      </m:r>
                      <m:r>
                        <a:rPr lang="en-US" b="1" i="1" smtClean="0">
                          <a:latin typeface="Cambria Math" panose="02040503050406030204" pitchFamily="18" charset="0"/>
                        </a:rPr>
                        <m:t>𝒐𝒇</m:t>
                      </m:r>
                      <m:r>
                        <a:rPr lang="en-US" b="1" i="1" smtClean="0">
                          <a:latin typeface="Cambria Math" panose="02040503050406030204" pitchFamily="18" charset="0"/>
                        </a:rPr>
                        <m:t> </m:t>
                      </m:r>
                      <m:r>
                        <a:rPr lang="en-US" b="1" i="1" smtClean="0">
                          <a:latin typeface="Cambria Math" panose="02040503050406030204" pitchFamily="18" charset="0"/>
                        </a:rPr>
                        <m:t>𝑻𝒙</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𝑫𝒂𝒕𝒆</m:t>
                          </m:r>
                        </m:e>
                        <m:sub>
                          <m:r>
                            <a:rPr lang="en-US" b="1" i="1" smtClean="0">
                              <a:latin typeface="Cambria Math" panose="02040503050406030204" pitchFamily="18" charset="0"/>
                            </a:rPr>
                            <m:t>𝟐</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𝑫𝒂𝒕𝒆</m:t>
                          </m:r>
                        </m:e>
                        <m:sub>
                          <m:r>
                            <a:rPr lang="en-US" b="1" i="1" smtClean="0">
                              <a:latin typeface="Cambria Math" panose="02040503050406030204" pitchFamily="18" charset="0"/>
                            </a:rPr>
                            <m:t>𝟏</m:t>
                          </m:r>
                        </m:sub>
                      </m:sSub>
                    </m:oMath>
                  </m:oMathPara>
                </a14:m>
                <a:endParaRPr lang="en-US" b="1" dirty="0">
                  <a:latin typeface="Calibri" panose="020F0502020204030204" pitchFamily="34" charset="0"/>
                </a:endParaRPr>
              </a:p>
              <a:p>
                <a:pPr marL="0" indent="0" algn="ctr">
                  <a:lnSpc>
                    <a:spcPct val="170000"/>
                  </a:lnSpc>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𝑫𝒊𝒇𝒇𝒆𝒓𝒆𝒏𝒄𝒆</m:t>
                      </m:r>
                      <m:r>
                        <a:rPr lang="en-US" b="1" i="1" smtClean="0">
                          <a:latin typeface="Cambria Math" panose="02040503050406030204" pitchFamily="18" charset="0"/>
                        </a:rPr>
                        <m:t>=</m:t>
                      </m:r>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m:t>
                                  </m:r>
                                  <m:r>
                                    <a:rPr lang="en-US" b="1" i="1" smtClean="0">
                                      <a:latin typeface="Cambria Math" panose="02040503050406030204" pitchFamily="18" charset="0"/>
                                    </a:rPr>
                                    <m:t>𝑽𝒂𝒍𝒖𝒆</m:t>
                                  </m:r>
                                </m:e>
                                <m:sub>
                                  <m:r>
                                    <a:rPr lang="en-US" b="1" i="1" smtClean="0">
                                      <a:latin typeface="Cambria Math" panose="02040503050406030204" pitchFamily="18" charset="0"/>
                                    </a:rPr>
                                    <m:t>𝟐</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𝑽𝒂𝒍𝒖𝒆</m:t>
                                  </m:r>
                                </m:e>
                                <m:sub>
                                  <m:r>
                                    <a:rPr lang="en-US" b="1" i="1" smtClean="0">
                                      <a:latin typeface="Cambria Math" panose="02040503050406030204" pitchFamily="18" charset="0"/>
                                    </a:rPr>
                                    <m:t>𝟏</m:t>
                                  </m:r>
                                </m:sub>
                              </m:sSub>
                              <m:r>
                                <a:rPr lang="en-US" b="1" i="1" smtClean="0">
                                  <a:latin typeface="Cambria Math" panose="02040503050406030204" pitchFamily="18" charset="0"/>
                                </a:rPr>
                                <m:t>)</m:t>
                              </m:r>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𝑽𝒂𝒍𝒖𝒆</m:t>
                                  </m:r>
                                </m:e>
                                <m:sub>
                                  <m:r>
                                    <a:rPr lang="en-US" b="1" i="1" smtClean="0">
                                      <a:latin typeface="Cambria Math" panose="02040503050406030204" pitchFamily="18" charset="0"/>
                                    </a:rPr>
                                    <m:t>𝟏</m:t>
                                  </m:r>
                                </m:sub>
                              </m:sSub>
                            </m:den>
                          </m:f>
                        </m:e>
                      </m:d>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𝟏𝟎𝟎</m:t>
                      </m:r>
                      <m:r>
                        <a:rPr lang="en-US" b="1" i="1" smtClean="0">
                          <a:latin typeface="Cambria Math" panose="02040503050406030204" pitchFamily="18" charset="0"/>
                          <a:ea typeface="Cambria Math" panose="02040503050406030204" pitchFamily="18" charset="0"/>
                        </a:rPr>
                        <m:t>%</m:t>
                      </m:r>
                    </m:oMath>
                  </m:oMathPara>
                </a14:m>
                <a:endParaRPr lang="en-US" b="1" dirty="0">
                  <a:latin typeface="Calibri" panose="020F0502020204030204" pitchFamily="34" charset="0"/>
                </a:endParaRPr>
              </a:p>
              <a:p>
                <a:pPr marL="0" indent="0" algn="ctr">
                  <a:lnSpc>
                    <a:spcPct val="170000"/>
                  </a:lnSpc>
                  <a:buNone/>
                </a:pPr>
                <a14:m>
                  <m:oMath xmlns:m="http://schemas.openxmlformats.org/officeDocument/2006/math">
                    <m:r>
                      <a:rPr lang="en-US" b="1" i="1" smtClean="0">
                        <a:latin typeface="Cambria Math" panose="02040503050406030204" pitchFamily="18" charset="0"/>
                      </a:rPr>
                      <m:t>𝑪𝑽</m:t>
                    </m:r>
                    <m:r>
                      <a:rPr lang="en-US" b="1" i="1" smtClean="0">
                        <a:latin typeface="Cambria Math" panose="02040503050406030204" pitchFamily="18" charset="0"/>
                      </a:rPr>
                      <m:t>=(</m:t>
                    </m:r>
                    <m:f>
                      <m:fPr>
                        <m:ctrlPr>
                          <a:rPr lang="en-US" b="1" i="1" smtClean="0">
                            <a:latin typeface="Cambria Math" panose="02040503050406030204" pitchFamily="18" charset="0"/>
                          </a:rPr>
                        </m:ctrlPr>
                      </m:fPr>
                      <m:num>
                        <m:sSub>
                          <m:sSubPr>
                            <m:ctrlPr>
                              <a:rPr lang="el-GR" b="1" i="1" dirty="0" smtClean="0">
                                <a:latin typeface="Cambria Math" panose="02040503050406030204" pitchFamily="18" charset="0"/>
                                <a:cs typeface="Times New Roman" panose="02020603050405020304" pitchFamily="18" charset="0"/>
                              </a:rPr>
                            </m:ctrlPr>
                          </m:sSubPr>
                          <m:e>
                            <m:r>
                              <m:rPr>
                                <m:nor/>
                              </m:rPr>
                              <a:rPr lang="el-GR" b="1" i="1" dirty="0" smtClean="0">
                                <a:latin typeface="Times New Roman" panose="02020603050405020304" pitchFamily="18" charset="0"/>
                                <a:cs typeface="Times New Roman" panose="02020603050405020304" pitchFamily="18" charset="0"/>
                              </a:rPr>
                              <m:t>σ</m:t>
                            </m:r>
                          </m:e>
                          <m:sub>
                            <m:r>
                              <a:rPr lang="en-US" b="1" i="1" dirty="0" smtClean="0">
                                <a:latin typeface="Cambria Math" panose="02040503050406030204" pitchFamily="18" charset="0"/>
                                <a:cs typeface="Times New Roman" panose="02020603050405020304" pitchFamily="18" charset="0"/>
                              </a:rPr>
                              <m:t>𝟏</m:t>
                            </m:r>
                            <m:r>
                              <a:rPr lang="en-US" b="1" i="1" dirty="0" smtClean="0">
                                <a:latin typeface="Cambria Math" panose="02040503050406030204" pitchFamily="18" charset="0"/>
                                <a:cs typeface="Times New Roman" panose="02020603050405020304" pitchFamily="18" charset="0"/>
                              </a:rPr>
                              <m:t>,</m:t>
                            </m:r>
                            <m:r>
                              <a:rPr lang="en-US" b="1" i="1" dirty="0" smtClean="0">
                                <a:latin typeface="Cambria Math" panose="02040503050406030204" pitchFamily="18" charset="0"/>
                                <a:cs typeface="Times New Roman" panose="02020603050405020304" pitchFamily="18" charset="0"/>
                              </a:rPr>
                              <m:t>𝟐</m:t>
                            </m:r>
                          </m:sub>
                        </m:sSub>
                      </m:num>
                      <m:den>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𝑿</m:t>
                                </m:r>
                              </m:e>
                            </m:acc>
                          </m:e>
                          <m:sub>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𝟐</m:t>
                            </m:r>
                          </m:sub>
                        </m:sSub>
                      </m:den>
                    </m:f>
                  </m:oMath>
                </a14:m>
                <a:r>
                  <a:rPr lang="en-US" b="1" dirty="0">
                    <a:latin typeface="Calibri" panose="020F0502020204030204" pitchFamily="34" charset="0"/>
                  </a:rPr>
                  <a:t>)</a:t>
                </a:r>
                <a:r>
                  <a:rPr lang="en-US" b="1" dirty="0">
                    <a:ea typeface="Cambria Math" panose="02040503050406030204" pitchFamily="18" charset="0"/>
                  </a:rPr>
                  <a:t> </a:t>
                </a:r>
                <a14:m>
                  <m:oMath xmlns:m="http://schemas.openxmlformats.org/officeDocument/2006/math">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𝟏𝟎𝟎</m:t>
                    </m:r>
                    <m:r>
                      <a:rPr lang="en-US" b="1" i="1" smtClean="0">
                        <a:latin typeface="Cambria Math" panose="02040503050406030204" pitchFamily="18" charset="0"/>
                        <a:ea typeface="Cambria Math" panose="02040503050406030204" pitchFamily="18" charset="0"/>
                      </a:rPr>
                      <m:t>%</m:t>
                    </m:r>
                  </m:oMath>
                </a14:m>
                <a:endParaRPr lang="en-US" b="1" dirty="0">
                  <a:latin typeface="Calibri" panose="020F0502020204030204" pitchFamily="34" charset="0"/>
                </a:endParaRPr>
              </a:p>
              <a:p>
                <a:pPr marL="0" indent="0" algn="ctr">
                  <a:lnSpc>
                    <a:spcPct val="160000"/>
                  </a:lnSpc>
                  <a:buNone/>
                </a:pPr>
                <a:r>
                  <a:rPr lang="en-US" b="1" i="1" dirty="0">
                    <a:latin typeface="Times New Roman" panose="02020603050405020304" pitchFamily="18" charset="0"/>
                    <a:ea typeface="Cambria Math" panose="02040503050406030204" pitchFamily="18" charset="0"/>
                    <a:cs typeface="Times New Roman" panose="02020603050405020304" pitchFamily="18" charset="0"/>
                  </a:rPr>
                  <a:t>1=Pretreated Value;   2=Treated Value;  </a:t>
                </a:r>
                <a14:m>
                  <m:oMath xmlns:m="http://schemas.openxmlformats.org/officeDocument/2006/math">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𝒙</m:t>
                        </m:r>
                      </m:e>
                    </m:acc>
                  </m:oMath>
                </a14:m>
                <a:r>
                  <a:rPr lang="en-US" b="1" i="1" dirty="0">
                    <a:latin typeface="Times New Roman" panose="02020603050405020304" pitchFamily="18" charset="0"/>
                    <a:cs typeface="Times New Roman" panose="02020603050405020304" pitchFamily="18" charset="0"/>
                  </a:rPr>
                  <a:t>=Mean;   </a:t>
                </a:r>
                <a:r>
                  <a:rPr lang="el-GR" b="1" i="1" dirty="0">
                    <a:latin typeface="Times New Roman" panose="02020603050405020304" pitchFamily="18" charset="0"/>
                    <a:cs typeface="Times New Roman" panose="02020603050405020304" pitchFamily="18" charset="0"/>
                  </a:rPr>
                  <a:t>σ</a:t>
                </a:r>
                <a:r>
                  <a:rPr lang="en-US" b="1" i="1" dirty="0">
                    <a:latin typeface="Times New Roman" panose="02020603050405020304" pitchFamily="18" charset="0"/>
                    <a:cs typeface="Times New Roman" panose="02020603050405020304" pitchFamily="18" charset="0"/>
                  </a:rPr>
                  <a:t> =Standard Deviation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45996"/>
                <a:ext cx="10515600" cy="4630967"/>
              </a:xfrm>
              <a:blipFill rotWithShape="0">
                <a:blip r:embed="rId2"/>
                <a:stretch>
                  <a:fillRect l="-116" t="-1054" b="-6061"/>
                </a:stretch>
              </a:blipFill>
            </p:spPr>
            <p:txBody>
              <a:bodyPr/>
              <a:lstStyle/>
              <a:p>
                <a:r>
                  <a:rPr lang="en-US">
                    <a:noFill/>
                  </a:rPr>
                  <a:t> </a:t>
                </a:r>
              </a:p>
            </p:txBody>
          </p:sp>
        </mc:Fallback>
      </mc:AlternateContent>
    </p:spTree>
    <p:extLst>
      <p:ext uri="{BB962C8B-B14F-4D97-AF65-F5344CB8AC3E}">
        <p14:creationId xmlns:p14="http://schemas.microsoft.com/office/powerpoint/2010/main" val="2947197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Individual Analysis Statistical Data</a:t>
            </a:r>
          </a:p>
        </p:txBody>
      </p:sp>
      <p:graphicFrame>
        <p:nvGraphicFramePr>
          <p:cNvPr id="10" name="Table 9"/>
          <p:cNvGraphicFramePr>
            <a:graphicFrameLocks noGrp="1"/>
          </p:cNvGraphicFramePr>
          <p:nvPr/>
        </p:nvGraphicFramePr>
        <p:xfrm>
          <a:off x="1876519" y="1825621"/>
          <a:ext cx="8438962" cy="4351346"/>
        </p:xfrm>
        <a:graphic>
          <a:graphicData uri="http://schemas.openxmlformats.org/drawingml/2006/table">
            <a:tbl>
              <a:tblPr/>
              <a:tblGrid>
                <a:gridCol w="602783">
                  <a:extLst>
                    <a:ext uri="{9D8B030D-6E8A-4147-A177-3AD203B41FA5}">
                      <a16:colId xmlns:a16="http://schemas.microsoft.com/office/drawing/2014/main" val="20000"/>
                    </a:ext>
                  </a:extLst>
                </a:gridCol>
                <a:gridCol w="602783">
                  <a:extLst>
                    <a:ext uri="{9D8B030D-6E8A-4147-A177-3AD203B41FA5}">
                      <a16:colId xmlns:a16="http://schemas.microsoft.com/office/drawing/2014/main" val="20001"/>
                    </a:ext>
                  </a:extLst>
                </a:gridCol>
                <a:gridCol w="602783">
                  <a:extLst>
                    <a:ext uri="{9D8B030D-6E8A-4147-A177-3AD203B41FA5}">
                      <a16:colId xmlns:a16="http://schemas.microsoft.com/office/drawing/2014/main" val="20002"/>
                    </a:ext>
                  </a:extLst>
                </a:gridCol>
                <a:gridCol w="602783">
                  <a:extLst>
                    <a:ext uri="{9D8B030D-6E8A-4147-A177-3AD203B41FA5}">
                      <a16:colId xmlns:a16="http://schemas.microsoft.com/office/drawing/2014/main" val="20003"/>
                    </a:ext>
                  </a:extLst>
                </a:gridCol>
                <a:gridCol w="602783">
                  <a:extLst>
                    <a:ext uri="{9D8B030D-6E8A-4147-A177-3AD203B41FA5}">
                      <a16:colId xmlns:a16="http://schemas.microsoft.com/office/drawing/2014/main" val="20004"/>
                    </a:ext>
                  </a:extLst>
                </a:gridCol>
                <a:gridCol w="602783">
                  <a:extLst>
                    <a:ext uri="{9D8B030D-6E8A-4147-A177-3AD203B41FA5}">
                      <a16:colId xmlns:a16="http://schemas.microsoft.com/office/drawing/2014/main" val="20005"/>
                    </a:ext>
                  </a:extLst>
                </a:gridCol>
                <a:gridCol w="602783">
                  <a:extLst>
                    <a:ext uri="{9D8B030D-6E8A-4147-A177-3AD203B41FA5}">
                      <a16:colId xmlns:a16="http://schemas.microsoft.com/office/drawing/2014/main" val="20006"/>
                    </a:ext>
                  </a:extLst>
                </a:gridCol>
                <a:gridCol w="602783">
                  <a:extLst>
                    <a:ext uri="{9D8B030D-6E8A-4147-A177-3AD203B41FA5}">
                      <a16:colId xmlns:a16="http://schemas.microsoft.com/office/drawing/2014/main" val="20007"/>
                    </a:ext>
                  </a:extLst>
                </a:gridCol>
                <a:gridCol w="602783">
                  <a:extLst>
                    <a:ext uri="{9D8B030D-6E8A-4147-A177-3AD203B41FA5}">
                      <a16:colId xmlns:a16="http://schemas.microsoft.com/office/drawing/2014/main" val="20008"/>
                    </a:ext>
                  </a:extLst>
                </a:gridCol>
                <a:gridCol w="602783">
                  <a:extLst>
                    <a:ext uri="{9D8B030D-6E8A-4147-A177-3AD203B41FA5}">
                      <a16:colId xmlns:a16="http://schemas.microsoft.com/office/drawing/2014/main" val="20009"/>
                    </a:ext>
                  </a:extLst>
                </a:gridCol>
                <a:gridCol w="602783">
                  <a:extLst>
                    <a:ext uri="{9D8B030D-6E8A-4147-A177-3AD203B41FA5}">
                      <a16:colId xmlns:a16="http://schemas.microsoft.com/office/drawing/2014/main" val="20010"/>
                    </a:ext>
                  </a:extLst>
                </a:gridCol>
                <a:gridCol w="602783">
                  <a:extLst>
                    <a:ext uri="{9D8B030D-6E8A-4147-A177-3AD203B41FA5}">
                      <a16:colId xmlns:a16="http://schemas.microsoft.com/office/drawing/2014/main" val="20011"/>
                    </a:ext>
                  </a:extLst>
                </a:gridCol>
                <a:gridCol w="602783">
                  <a:extLst>
                    <a:ext uri="{9D8B030D-6E8A-4147-A177-3AD203B41FA5}">
                      <a16:colId xmlns:a16="http://schemas.microsoft.com/office/drawing/2014/main" val="20012"/>
                    </a:ext>
                  </a:extLst>
                </a:gridCol>
                <a:gridCol w="602783">
                  <a:extLst>
                    <a:ext uri="{9D8B030D-6E8A-4147-A177-3AD203B41FA5}">
                      <a16:colId xmlns:a16="http://schemas.microsoft.com/office/drawing/2014/main" val="20013"/>
                    </a:ext>
                  </a:extLst>
                </a:gridCol>
              </a:tblGrid>
              <a:tr h="188370">
                <a:tc rowSpan="2">
                  <a:txBody>
                    <a:bodyPr/>
                    <a:lstStyle/>
                    <a:p>
                      <a:pPr algn="ctr" fontAlgn="ctr"/>
                      <a:r>
                        <a:rPr lang="en-US" sz="1000" b="1" i="0" u="none" strike="noStrike">
                          <a:solidFill>
                            <a:srgbClr val="FFFFFF"/>
                          </a:solidFill>
                          <a:effectLst/>
                          <a:latin typeface="Arial" panose="020B0604020202020204" pitchFamily="34" charset="0"/>
                        </a:rPr>
                        <a:t>Patient ID</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rowSpan="2">
                  <a:txBody>
                    <a:bodyPr/>
                    <a:lstStyle/>
                    <a:p>
                      <a:pPr algn="ctr" fontAlgn="ctr"/>
                      <a:r>
                        <a:rPr lang="en-US" sz="1000" b="1" i="0" u="none" strike="noStrike">
                          <a:solidFill>
                            <a:srgbClr val="FFFFFF"/>
                          </a:solidFill>
                          <a:effectLst/>
                          <a:latin typeface="Arial" panose="020B0604020202020204" pitchFamily="34" charset="0"/>
                        </a:rPr>
                        <a:t>Days of Tx</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gridSpan="3">
                  <a:txBody>
                    <a:bodyPr/>
                    <a:lstStyle/>
                    <a:p>
                      <a:pPr algn="ctr" fontAlgn="ctr"/>
                      <a:r>
                        <a:rPr lang="en-US" sz="1000" b="1" i="0" u="none" strike="noStrike">
                          <a:solidFill>
                            <a:srgbClr val="FFFFFF"/>
                          </a:solidFill>
                          <a:effectLst/>
                          <a:latin typeface="Arial" panose="020B0604020202020204" pitchFamily="34" charset="0"/>
                        </a:rPr>
                        <a:t>Cortisol-Morning</a:t>
                      </a:r>
                    </a:p>
                  </a:txBody>
                  <a:tcPr marL="9418" marR="9418" marT="94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1000" b="1" i="0" u="none" strike="noStrike">
                          <a:solidFill>
                            <a:srgbClr val="FFFFFF"/>
                          </a:solidFill>
                          <a:effectLst/>
                          <a:latin typeface="Arial" panose="020B0604020202020204" pitchFamily="34" charset="0"/>
                        </a:rPr>
                        <a:t>Cortisol-Midday</a:t>
                      </a:r>
                    </a:p>
                  </a:txBody>
                  <a:tcPr marL="9418" marR="9418" marT="94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gridSpan="3">
                  <a:txBody>
                    <a:bodyPr/>
                    <a:lstStyle/>
                    <a:p>
                      <a:pPr algn="ctr" fontAlgn="ctr"/>
                      <a:r>
                        <a:rPr lang="en-US" sz="1000" b="1" i="0" u="none" strike="noStrike">
                          <a:solidFill>
                            <a:srgbClr val="FFFFFF"/>
                          </a:solidFill>
                          <a:effectLst/>
                          <a:latin typeface="Arial" panose="020B0604020202020204" pitchFamily="34" charset="0"/>
                        </a:rPr>
                        <a:t>Cortisol-Evening</a:t>
                      </a:r>
                    </a:p>
                  </a:txBody>
                  <a:tcPr marL="9418" marR="9418" marT="94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1000" b="1" i="0" u="none" strike="noStrike">
                          <a:solidFill>
                            <a:srgbClr val="FFFFFF"/>
                          </a:solidFill>
                          <a:effectLst/>
                          <a:latin typeface="Arial" panose="020B0604020202020204" pitchFamily="34" charset="0"/>
                        </a:rPr>
                        <a:t>Cortisol-Night</a:t>
                      </a:r>
                    </a:p>
                  </a:txBody>
                  <a:tcPr marL="9418" marR="9418" marT="94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7788">
                <a:tc vMerge="1">
                  <a:txBody>
                    <a:bodyPr/>
                    <a:lstStyle/>
                    <a:p>
                      <a:endParaRPr lang="en-US"/>
                    </a:p>
                  </a:txBody>
                  <a:tcPr/>
                </a:tc>
                <a:tc vMerge="1">
                  <a:txBody>
                    <a:bodyPr/>
                    <a:lstStyle/>
                    <a:p>
                      <a:endParaRPr lang="en-US"/>
                    </a:p>
                  </a:txBody>
                  <a:tcPr/>
                </a:tc>
                <a:tc>
                  <a:txBody>
                    <a:bodyPr/>
                    <a:lstStyle/>
                    <a:p>
                      <a:pPr algn="ctr" fontAlgn="ctr"/>
                      <a:r>
                        <a:rPr lang="en-US" sz="1000" b="1" i="0" u="none" strike="noStrike">
                          <a:solidFill>
                            <a:srgbClr val="FFFFFF"/>
                          </a:solidFill>
                          <a:effectLst/>
                          <a:latin typeface="Arial" panose="020B0604020202020204" pitchFamily="34" charset="0"/>
                        </a:rPr>
                        <a:t>Diff.</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l-GR" sz="1000" b="1" i="0" u="none" strike="noStrike">
                          <a:solidFill>
                            <a:srgbClr val="FFFFFF"/>
                          </a:solidFill>
                          <a:effectLst/>
                          <a:latin typeface="Calibri" panose="020F0502020204030204" pitchFamily="34" charset="0"/>
                        </a:rPr>
                        <a:t>σ</a:t>
                      </a:r>
                    </a:p>
                  </a:txBody>
                  <a:tcPr marL="9418" marR="9418" marT="9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a:solidFill>
                            <a:srgbClr val="FFFFFF"/>
                          </a:solidFill>
                          <a:effectLst/>
                          <a:latin typeface="Arial" panose="020B0604020202020204" pitchFamily="34" charset="0"/>
                        </a:rPr>
                        <a:t>CV</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a:solidFill>
                            <a:srgbClr val="FFFFFF"/>
                          </a:solidFill>
                          <a:effectLst/>
                          <a:latin typeface="Arial" panose="020B0604020202020204" pitchFamily="34" charset="0"/>
                        </a:rPr>
                        <a:t>Diff.</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l-GR" sz="1000" b="1" i="0" u="none" strike="noStrike">
                          <a:solidFill>
                            <a:srgbClr val="FFFFFF"/>
                          </a:solidFill>
                          <a:effectLst/>
                          <a:latin typeface="Arial" panose="020B0604020202020204" pitchFamily="34" charset="0"/>
                        </a:rPr>
                        <a:t>σ</a:t>
                      </a:r>
                    </a:p>
                  </a:txBody>
                  <a:tcPr marL="9418" marR="9418" marT="9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noStrike">
                          <a:solidFill>
                            <a:srgbClr val="FFFFFF"/>
                          </a:solidFill>
                          <a:effectLst/>
                          <a:latin typeface="Arial" panose="020B0604020202020204" pitchFamily="34" charset="0"/>
                        </a:rPr>
                        <a:t>CV</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noStrike">
                          <a:solidFill>
                            <a:srgbClr val="FFFFFF"/>
                          </a:solidFill>
                          <a:effectLst/>
                          <a:latin typeface="Arial" panose="020B0604020202020204" pitchFamily="34" charset="0"/>
                        </a:rPr>
                        <a:t>Diff.</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l-GR" sz="1000" b="1" i="0" u="none" strike="noStrike">
                          <a:solidFill>
                            <a:srgbClr val="FFFFFF"/>
                          </a:solidFill>
                          <a:effectLst/>
                          <a:latin typeface="Arial" panose="020B0604020202020204" pitchFamily="34" charset="0"/>
                        </a:rPr>
                        <a:t>σ</a:t>
                      </a:r>
                    </a:p>
                  </a:txBody>
                  <a:tcPr marL="9418" marR="9418" marT="9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a:solidFill>
                            <a:srgbClr val="FFFFFF"/>
                          </a:solidFill>
                          <a:effectLst/>
                          <a:latin typeface="Arial" panose="020B0604020202020204" pitchFamily="34" charset="0"/>
                        </a:rPr>
                        <a:t>CV</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a:solidFill>
                            <a:srgbClr val="FFFFFF"/>
                          </a:solidFill>
                          <a:effectLst/>
                          <a:latin typeface="Arial" panose="020B0604020202020204" pitchFamily="34" charset="0"/>
                        </a:rPr>
                        <a:t>Diff.</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l-GR" sz="1000" b="1" i="0" u="none" strike="noStrike">
                          <a:solidFill>
                            <a:srgbClr val="FFFFFF"/>
                          </a:solidFill>
                          <a:effectLst/>
                          <a:latin typeface="Arial" panose="020B0604020202020204" pitchFamily="34" charset="0"/>
                        </a:rPr>
                        <a:t>σ</a:t>
                      </a:r>
                    </a:p>
                  </a:txBody>
                  <a:tcPr marL="9418" marR="9418" marT="9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noStrike">
                          <a:solidFill>
                            <a:srgbClr val="FFFFFF"/>
                          </a:solidFill>
                          <a:effectLst/>
                          <a:latin typeface="Arial" panose="020B0604020202020204" pitchFamily="34" charset="0"/>
                        </a:rPr>
                        <a:t>CV</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1"/>
                  </a:ext>
                </a:extLst>
              </a:tr>
              <a:tr h="188370">
                <a:tc>
                  <a:txBody>
                    <a:bodyPr/>
                    <a:lstStyle/>
                    <a:p>
                      <a:pPr algn="ctr" fontAlgn="b"/>
                      <a:r>
                        <a:rPr lang="en-US" sz="1100" b="1" i="0" u="none" strike="noStrike">
                          <a:solidFill>
                            <a:srgbClr val="000000"/>
                          </a:solidFill>
                          <a:effectLst/>
                          <a:latin typeface="Calibri" panose="020F0502020204030204" pitchFamily="34" charset="0"/>
                        </a:rPr>
                        <a:t>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188370">
                <a:tc>
                  <a:txBody>
                    <a:bodyPr/>
                    <a:lstStyle/>
                    <a:p>
                      <a:pPr algn="ctr" fontAlgn="b"/>
                      <a:r>
                        <a:rPr lang="en-US" sz="1100" b="1" i="0" u="none" strike="noStrike">
                          <a:solidFill>
                            <a:srgbClr val="000000"/>
                          </a:solidFill>
                          <a:effectLst/>
                          <a:latin typeface="Calibri" panose="020F0502020204030204" pitchFamily="34" charset="0"/>
                        </a:rPr>
                        <a:t>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370">
                <a:tc>
                  <a:txBody>
                    <a:bodyPr/>
                    <a:lstStyle/>
                    <a:p>
                      <a:pPr algn="ctr" fontAlgn="b"/>
                      <a:r>
                        <a:rPr lang="en-US" sz="1100" b="1" i="0" u="none" strike="noStrike">
                          <a:solidFill>
                            <a:srgbClr val="000000"/>
                          </a:solidFill>
                          <a:effectLst/>
                          <a:latin typeface="Calibri" panose="020F0502020204030204" pitchFamily="34" charset="0"/>
                        </a:rPr>
                        <a:t>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8370">
                <a:tc>
                  <a:txBody>
                    <a:bodyPr/>
                    <a:lstStyle/>
                    <a:p>
                      <a:pPr algn="ctr" fontAlgn="b"/>
                      <a:r>
                        <a:rPr lang="en-US" sz="1100" b="1" i="0" u="none" strike="noStrike">
                          <a:solidFill>
                            <a:srgbClr val="000000"/>
                          </a:solidFill>
                          <a:effectLst/>
                          <a:latin typeface="Calibri" panose="020F0502020204030204" pitchFamily="34" charset="0"/>
                        </a:rPr>
                        <a:t>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188370">
                <a:tc>
                  <a:txBody>
                    <a:bodyPr/>
                    <a:lstStyle/>
                    <a:p>
                      <a:pPr algn="ctr" fontAlgn="b"/>
                      <a:r>
                        <a:rPr lang="en-US" sz="1100" b="1" i="0" u="none" strike="noStrike">
                          <a:solidFill>
                            <a:srgbClr val="000000"/>
                          </a:solidFill>
                          <a:effectLst/>
                          <a:latin typeface="Calibri" panose="020F0502020204030204" pitchFamily="34" charset="0"/>
                        </a:rPr>
                        <a:t>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8370">
                <a:tc>
                  <a:txBody>
                    <a:bodyPr/>
                    <a:lstStyle/>
                    <a:p>
                      <a:pPr algn="ctr" fontAlgn="b"/>
                      <a:r>
                        <a:rPr lang="en-US" sz="1100" b="1" i="0" u="none" strike="noStrike">
                          <a:solidFill>
                            <a:srgbClr val="000000"/>
                          </a:solidFill>
                          <a:effectLst/>
                          <a:latin typeface="Calibri" panose="020F0502020204030204" pitchFamily="34" charset="0"/>
                        </a:rPr>
                        <a:t>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188370">
                <a:tc>
                  <a:txBody>
                    <a:bodyPr/>
                    <a:lstStyle/>
                    <a:p>
                      <a:pPr algn="ctr" fontAlgn="b"/>
                      <a:r>
                        <a:rPr lang="en-US" sz="1100" b="1" i="0" u="none" strike="noStrike">
                          <a:solidFill>
                            <a:srgbClr val="000000"/>
                          </a:solidFill>
                          <a:effectLst/>
                          <a:latin typeface="Calibri" panose="020F0502020204030204" pitchFamily="34" charset="0"/>
                        </a:rPr>
                        <a:t>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8370">
                <a:tc>
                  <a:txBody>
                    <a:bodyPr/>
                    <a:lstStyle/>
                    <a:p>
                      <a:pPr algn="ctr" fontAlgn="b"/>
                      <a:r>
                        <a:rPr lang="en-US" sz="1100" b="1" i="0" u="none" strike="noStrike">
                          <a:solidFill>
                            <a:srgbClr val="000000"/>
                          </a:solidFill>
                          <a:effectLst/>
                          <a:latin typeface="Calibri" panose="020F0502020204030204" pitchFamily="34" charset="0"/>
                        </a:rPr>
                        <a:t>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140%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171%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271%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r h="188370">
                <a:tc>
                  <a:txBody>
                    <a:bodyPr/>
                    <a:lstStyle/>
                    <a:p>
                      <a:pPr algn="ctr" fontAlgn="b"/>
                      <a:r>
                        <a:rPr lang="en-US" sz="1100" b="1" i="0" u="none" strike="noStrike">
                          <a:solidFill>
                            <a:srgbClr val="000000"/>
                          </a:solidFill>
                          <a:effectLst/>
                          <a:latin typeface="Calibri" panose="020F0502020204030204" pitchFamily="34" charset="0"/>
                        </a:rPr>
                        <a:t>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0"/>
                  </a:ext>
                </a:extLst>
              </a:tr>
              <a:tr h="188370">
                <a:tc>
                  <a:txBody>
                    <a:bodyPr/>
                    <a:lstStyle/>
                    <a:p>
                      <a:pPr algn="ctr" fontAlgn="b"/>
                      <a:r>
                        <a:rPr lang="en-US" sz="1100" b="1" i="0" u="none" strike="noStrike">
                          <a:solidFill>
                            <a:srgbClr val="000000"/>
                          </a:solidFill>
                          <a:effectLst/>
                          <a:latin typeface="Calibri" panose="020F0502020204030204" pitchFamily="34" charset="0"/>
                        </a:rPr>
                        <a:t>10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8370">
                <a:tc>
                  <a:txBody>
                    <a:bodyPr/>
                    <a:lstStyle/>
                    <a:p>
                      <a:pPr algn="ctr" fontAlgn="b"/>
                      <a:r>
                        <a:rPr lang="en-US" sz="1100" b="1" i="0" u="none" strike="noStrike">
                          <a:solidFill>
                            <a:srgbClr val="000000"/>
                          </a:solidFill>
                          <a:effectLst/>
                          <a:latin typeface="Calibri" panose="020F0502020204030204" pitchFamily="34" charset="0"/>
                        </a:rPr>
                        <a:t>11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2"/>
                  </a:ext>
                </a:extLst>
              </a:tr>
              <a:tr h="188370">
                <a:tc>
                  <a:txBody>
                    <a:bodyPr/>
                    <a:lstStyle/>
                    <a:p>
                      <a:pPr algn="ctr" fontAlgn="b"/>
                      <a:r>
                        <a:rPr lang="en-US" sz="1100" b="1" i="0" u="none" strike="noStrike">
                          <a:solidFill>
                            <a:srgbClr val="000000"/>
                          </a:solidFill>
                          <a:effectLst/>
                          <a:latin typeface="Calibri" panose="020F0502020204030204" pitchFamily="34" charset="0"/>
                        </a:rPr>
                        <a:t>11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3"/>
                  </a:ext>
                </a:extLst>
              </a:tr>
              <a:tr h="188370">
                <a:tc>
                  <a:txBody>
                    <a:bodyPr/>
                    <a:lstStyle/>
                    <a:p>
                      <a:pPr algn="ctr" fontAlgn="b"/>
                      <a:r>
                        <a:rPr lang="en-US" sz="1100" b="1" i="0" u="none" strike="noStrike">
                          <a:solidFill>
                            <a:srgbClr val="000000"/>
                          </a:solidFill>
                          <a:effectLst/>
                          <a:latin typeface="Calibri" panose="020F0502020204030204" pitchFamily="34" charset="0"/>
                        </a:rPr>
                        <a:t>12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8370">
                <a:tc>
                  <a:txBody>
                    <a:bodyPr/>
                    <a:lstStyle/>
                    <a:p>
                      <a:pPr algn="ctr" fontAlgn="b"/>
                      <a:r>
                        <a:rPr lang="en-US" sz="1100" b="1" i="0" u="none" strike="noStrike">
                          <a:solidFill>
                            <a:srgbClr val="000000"/>
                          </a:solidFill>
                          <a:effectLst/>
                          <a:latin typeface="Calibri" panose="020F0502020204030204" pitchFamily="34" charset="0"/>
                        </a:rPr>
                        <a:t>13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5"/>
                  </a:ext>
                </a:extLst>
              </a:tr>
              <a:tr h="188370">
                <a:tc>
                  <a:txBody>
                    <a:bodyPr/>
                    <a:lstStyle/>
                    <a:p>
                      <a:pPr algn="ctr" fontAlgn="b"/>
                      <a:r>
                        <a:rPr lang="en-US" sz="1100" b="1" i="0" u="none" strike="noStrike">
                          <a:solidFill>
                            <a:srgbClr val="000000"/>
                          </a:solidFill>
                          <a:effectLst/>
                          <a:latin typeface="Calibri" panose="020F0502020204030204" pitchFamily="34" charset="0"/>
                        </a:rPr>
                        <a:t>13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6"/>
                  </a:ext>
                </a:extLst>
              </a:tr>
              <a:tr h="188370">
                <a:tc>
                  <a:txBody>
                    <a:bodyPr/>
                    <a:lstStyle/>
                    <a:p>
                      <a:pPr algn="ctr" fontAlgn="b"/>
                      <a:r>
                        <a:rPr lang="en-US" sz="1100" b="1" i="0" u="none" strike="noStrike">
                          <a:solidFill>
                            <a:srgbClr val="000000"/>
                          </a:solidFill>
                          <a:effectLst/>
                          <a:latin typeface="Calibri" panose="020F0502020204030204" pitchFamily="34" charset="0"/>
                        </a:rPr>
                        <a:t>14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8370">
                <a:tc>
                  <a:txBody>
                    <a:bodyPr/>
                    <a:lstStyle/>
                    <a:p>
                      <a:pPr algn="ctr" fontAlgn="b"/>
                      <a:r>
                        <a:rPr lang="en-US" sz="1100" b="1" i="0" u="none" strike="noStrike">
                          <a:solidFill>
                            <a:srgbClr val="000000"/>
                          </a:solidFill>
                          <a:effectLst/>
                          <a:latin typeface="Calibri" panose="020F0502020204030204" pitchFamily="34" charset="0"/>
                        </a:rPr>
                        <a:t>17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8"/>
                  </a:ext>
                </a:extLst>
              </a:tr>
              <a:tr h="188370">
                <a:tc>
                  <a:txBody>
                    <a:bodyPr/>
                    <a:lstStyle/>
                    <a:p>
                      <a:pPr algn="ctr" fontAlgn="b"/>
                      <a:r>
                        <a:rPr lang="en-US" sz="1100" b="1" i="0" u="none" strike="noStrike">
                          <a:solidFill>
                            <a:srgbClr val="000000"/>
                          </a:solidFill>
                          <a:effectLst/>
                          <a:latin typeface="Calibri" panose="020F0502020204030204" pitchFamily="34" charset="0"/>
                        </a:rPr>
                        <a:t>24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8370">
                <a:tc>
                  <a:txBody>
                    <a:bodyPr/>
                    <a:lstStyle/>
                    <a:p>
                      <a:pPr algn="ctr" fontAlgn="b"/>
                      <a:r>
                        <a:rPr lang="en-US" sz="1100" b="1" i="0" u="none" strike="noStrike">
                          <a:solidFill>
                            <a:srgbClr val="000000"/>
                          </a:solidFill>
                          <a:effectLst/>
                          <a:latin typeface="Calibri" panose="020F0502020204030204" pitchFamily="34" charset="0"/>
                        </a:rPr>
                        <a:t>26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116%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20"/>
                  </a:ext>
                </a:extLst>
              </a:tr>
              <a:tr h="188370">
                <a:tc>
                  <a:txBody>
                    <a:bodyPr/>
                    <a:lstStyle/>
                    <a:p>
                      <a:pPr algn="ctr" fontAlgn="b"/>
                      <a:r>
                        <a:rPr lang="en-US" sz="1100" b="1" i="0" u="none" strike="noStrike">
                          <a:solidFill>
                            <a:srgbClr val="000000"/>
                          </a:solidFill>
                          <a:effectLst/>
                          <a:latin typeface="Calibri" panose="020F0502020204030204" pitchFamily="34" charset="0"/>
                        </a:rPr>
                        <a:t>31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97788">
                <a:tc>
                  <a:txBody>
                    <a:bodyPr/>
                    <a:lstStyle/>
                    <a:p>
                      <a:pPr algn="ctr" fontAlgn="b"/>
                      <a:r>
                        <a:rPr lang="en-US" sz="1100" b="1" i="0" u="none" strike="noStrike">
                          <a:solidFill>
                            <a:srgbClr val="000000"/>
                          </a:solidFill>
                          <a:effectLst/>
                          <a:latin typeface="Calibri" panose="020F0502020204030204" pitchFamily="34" charset="0"/>
                        </a:rPr>
                        <a:t>32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63%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3465678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Individual Analysis Statistical Data</a:t>
            </a:r>
          </a:p>
        </p:txBody>
      </p:sp>
      <p:graphicFrame>
        <p:nvGraphicFramePr>
          <p:cNvPr id="4" name="Table 3"/>
          <p:cNvGraphicFramePr>
            <a:graphicFrameLocks noGrp="1"/>
          </p:cNvGraphicFramePr>
          <p:nvPr>
            <p:extLst>
              <p:ext uri="{D42A27DB-BD31-4B8C-83A1-F6EECF244321}">
                <p14:modId xmlns:p14="http://schemas.microsoft.com/office/powerpoint/2010/main" val="1400801060"/>
              </p:ext>
            </p:extLst>
          </p:nvPr>
        </p:nvGraphicFramePr>
        <p:xfrm>
          <a:off x="1876519" y="1825621"/>
          <a:ext cx="8438962" cy="4351346"/>
        </p:xfrm>
        <a:graphic>
          <a:graphicData uri="http://schemas.openxmlformats.org/drawingml/2006/table">
            <a:tbl>
              <a:tblPr/>
              <a:tblGrid>
                <a:gridCol w="602783">
                  <a:extLst>
                    <a:ext uri="{9D8B030D-6E8A-4147-A177-3AD203B41FA5}">
                      <a16:colId xmlns:a16="http://schemas.microsoft.com/office/drawing/2014/main" val="20000"/>
                    </a:ext>
                  </a:extLst>
                </a:gridCol>
                <a:gridCol w="602783">
                  <a:extLst>
                    <a:ext uri="{9D8B030D-6E8A-4147-A177-3AD203B41FA5}">
                      <a16:colId xmlns:a16="http://schemas.microsoft.com/office/drawing/2014/main" val="20001"/>
                    </a:ext>
                  </a:extLst>
                </a:gridCol>
                <a:gridCol w="602783">
                  <a:extLst>
                    <a:ext uri="{9D8B030D-6E8A-4147-A177-3AD203B41FA5}">
                      <a16:colId xmlns:a16="http://schemas.microsoft.com/office/drawing/2014/main" val="20002"/>
                    </a:ext>
                  </a:extLst>
                </a:gridCol>
                <a:gridCol w="602783">
                  <a:extLst>
                    <a:ext uri="{9D8B030D-6E8A-4147-A177-3AD203B41FA5}">
                      <a16:colId xmlns:a16="http://schemas.microsoft.com/office/drawing/2014/main" val="20003"/>
                    </a:ext>
                  </a:extLst>
                </a:gridCol>
                <a:gridCol w="602783">
                  <a:extLst>
                    <a:ext uri="{9D8B030D-6E8A-4147-A177-3AD203B41FA5}">
                      <a16:colId xmlns:a16="http://schemas.microsoft.com/office/drawing/2014/main" val="20004"/>
                    </a:ext>
                  </a:extLst>
                </a:gridCol>
                <a:gridCol w="602783">
                  <a:extLst>
                    <a:ext uri="{9D8B030D-6E8A-4147-A177-3AD203B41FA5}">
                      <a16:colId xmlns:a16="http://schemas.microsoft.com/office/drawing/2014/main" val="20005"/>
                    </a:ext>
                  </a:extLst>
                </a:gridCol>
                <a:gridCol w="602783">
                  <a:extLst>
                    <a:ext uri="{9D8B030D-6E8A-4147-A177-3AD203B41FA5}">
                      <a16:colId xmlns:a16="http://schemas.microsoft.com/office/drawing/2014/main" val="20006"/>
                    </a:ext>
                  </a:extLst>
                </a:gridCol>
                <a:gridCol w="602783">
                  <a:extLst>
                    <a:ext uri="{9D8B030D-6E8A-4147-A177-3AD203B41FA5}">
                      <a16:colId xmlns:a16="http://schemas.microsoft.com/office/drawing/2014/main" val="20007"/>
                    </a:ext>
                  </a:extLst>
                </a:gridCol>
                <a:gridCol w="602783">
                  <a:extLst>
                    <a:ext uri="{9D8B030D-6E8A-4147-A177-3AD203B41FA5}">
                      <a16:colId xmlns:a16="http://schemas.microsoft.com/office/drawing/2014/main" val="20008"/>
                    </a:ext>
                  </a:extLst>
                </a:gridCol>
                <a:gridCol w="602783">
                  <a:extLst>
                    <a:ext uri="{9D8B030D-6E8A-4147-A177-3AD203B41FA5}">
                      <a16:colId xmlns:a16="http://schemas.microsoft.com/office/drawing/2014/main" val="20009"/>
                    </a:ext>
                  </a:extLst>
                </a:gridCol>
                <a:gridCol w="602783">
                  <a:extLst>
                    <a:ext uri="{9D8B030D-6E8A-4147-A177-3AD203B41FA5}">
                      <a16:colId xmlns:a16="http://schemas.microsoft.com/office/drawing/2014/main" val="20010"/>
                    </a:ext>
                  </a:extLst>
                </a:gridCol>
                <a:gridCol w="602783">
                  <a:extLst>
                    <a:ext uri="{9D8B030D-6E8A-4147-A177-3AD203B41FA5}">
                      <a16:colId xmlns:a16="http://schemas.microsoft.com/office/drawing/2014/main" val="20011"/>
                    </a:ext>
                  </a:extLst>
                </a:gridCol>
                <a:gridCol w="602783">
                  <a:extLst>
                    <a:ext uri="{9D8B030D-6E8A-4147-A177-3AD203B41FA5}">
                      <a16:colId xmlns:a16="http://schemas.microsoft.com/office/drawing/2014/main" val="20012"/>
                    </a:ext>
                  </a:extLst>
                </a:gridCol>
                <a:gridCol w="602783">
                  <a:extLst>
                    <a:ext uri="{9D8B030D-6E8A-4147-A177-3AD203B41FA5}">
                      <a16:colId xmlns:a16="http://schemas.microsoft.com/office/drawing/2014/main" val="20013"/>
                    </a:ext>
                  </a:extLst>
                </a:gridCol>
              </a:tblGrid>
              <a:tr h="188370">
                <a:tc rowSpan="2">
                  <a:txBody>
                    <a:bodyPr/>
                    <a:lstStyle/>
                    <a:p>
                      <a:pPr algn="ctr" fontAlgn="ctr"/>
                      <a:r>
                        <a:rPr lang="en-US" sz="1000" b="1" i="0" u="none" strike="noStrike" dirty="0">
                          <a:solidFill>
                            <a:srgbClr val="FFFFFF"/>
                          </a:solidFill>
                          <a:effectLst/>
                          <a:latin typeface="Arial" panose="020B0604020202020204" pitchFamily="34" charset="0"/>
                        </a:rPr>
                        <a:t>Patient ID</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rowSpan="2">
                  <a:txBody>
                    <a:bodyPr/>
                    <a:lstStyle/>
                    <a:p>
                      <a:pPr algn="ctr" fontAlgn="ctr"/>
                      <a:r>
                        <a:rPr lang="en-US" sz="1000" b="1" i="0" u="none" strike="noStrike">
                          <a:solidFill>
                            <a:srgbClr val="FFFFFF"/>
                          </a:solidFill>
                          <a:effectLst/>
                          <a:latin typeface="Arial" panose="020B0604020202020204" pitchFamily="34" charset="0"/>
                        </a:rPr>
                        <a:t>Days of Tx</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gridSpan="3">
                  <a:txBody>
                    <a:bodyPr/>
                    <a:lstStyle/>
                    <a:p>
                      <a:pPr algn="ctr" fontAlgn="ctr"/>
                      <a:r>
                        <a:rPr lang="en-US" sz="1000" b="1" i="0" u="none" strike="noStrike">
                          <a:solidFill>
                            <a:srgbClr val="FFFFFF"/>
                          </a:solidFill>
                          <a:effectLst/>
                          <a:latin typeface="Arial" panose="020B0604020202020204" pitchFamily="34" charset="0"/>
                        </a:rPr>
                        <a:t>DHEA</a:t>
                      </a:r>
                    </a:p>
                  </a:txBody>
                  <a:tcPr marL="9418" marR="9418" marT="94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1000" b="1" i="0" u="none" strike="noStrike">
                          <a:solidFill>
                            <a:srgbClr val="FFFFFF"/>
                          </a:solidFill>
                          <a:effectLst/>
                          <a:latin typeface="Arial" panose="020B0604020202020204" pitchFamily="34" charset="0"/>
                        </a:rPr>
                        <a:t>Epinephrine</a:t>
                      </a:r>
                    </a:p>
                  </a:txBody>
                  <a:tcPr marL="9418" marR="9418" marT="94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gridSpan="3">
                  <a:txBody>
                    <a:bodyPr/>
                    <a:lstStyle/>
                    <a:p>
                      <a:pPr algn="ctr" fontAlgn="ctr"/>
                      <a:r>
                        <a:rPr lang="en-US" sz="1000" b="1" i="0" u="none" strike="noStrike">
                          <a:solidFill>
                            <a:srgbClr val="FFFFFF"/>
                          </a:solidFill>
                          <a:effectLst/>
                          <a:latin typeface="Arial" panose="020B0604020202020204" pitchFamily="34" charset="0"/>
                        </a:rPr>
                        <a:t>Norepinephrine</a:t>
                      </a:r>
                    </a:p>
                  </a:txBody>
                  <a:tcPr marL="9418" marR="9418" marT="94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1000" b="1" i="0" u="none" strike="noStrike">
                          <a:solidFill>
                            <a:srgbClr val="FFFFFF"/>
                          </a:solidFill>
                          <a:effectLst/>
                          <a:latin typeface="Arial" panose="020B0604020202020204" pitchFamily="34" charset="0"/>
                        </a:rPr>
                        <a:t>Dopamine</a:t>
                      </a:r>
                    </a:p>
                  </a:txBody>
                  <a:tcPr marL="9418" marR="9418" marT="94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7788">
                <a:tc vMerge="1">
                  <a:txBody>
                    <a:bodyPr/>
                    <a:lstStyle/>
                    <a:p>
                      <a:endParaRPr lang="en-US"/>
                    </a:p>
                  </a:txBody>
                  <a:tcPr/>
                </a:tc>
                <a:tc vMerge="1">
                  <a:txBody>
                    <a:bodyPr/>
                    <a:lstStyle/>
                    <a:p>
                      <a:endParaRPr lang="en-US"/>
                    </a:p>
                  </a:txBody>
                  <a:tcPr/>
                </a:tc>
                <a:tc>
                  <a:txBody>
                    <a:bodyPr/>
                    <a:lstStyle/>
                    <a:p>
                      <a:pPr algn="ctr" fontAlgn="ctr"/>
                      <a:r>
                        <a:rPr lang="en-US" sz="1000" b="1" i="0" u="none" strike="noStrike">
                          <a:solidFill>
                            <a:srgbClr val="FFFFFF"/>
                          </a:solidFill>
                          <a:effectLst/>
                          <a:latin typeface="Arial" panose="020B0604020202020204" pitchFamily="34" charset="0"/>
                        </a:rPr>
                        <a:t>Diff.</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l-GR" sz="1000" b="1" i="0" u="none" strike="noStrike">
                          <a:solidFill>
                            <a:srgbClr val="FFFFFF"/>
                          </a:solidFill>
                          <a:effectLst/>
                          <a:latin typeface="Arial" panose="020B0604020202020204" pitchFamily="34" charset="0"/>
                        </a:rPr>
                        <a:t>σ</a:t>
                      </a:r>
                    </a:p>
                  </a:txBody>
                  <a:tcPr marL="9418" marR="9418" marT="9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a:solidFill>
                            <a:srgbClr val="FFFFFF"/>
                          </a:solidFill>
                          <a:effectLst/>
                          <a:latin typeface="Arial" panose="020B0604020202020204" pitchFamily="34" charset="0"/>
                        </a:rPr>
                        <a:t>CV</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a:solidFill>
                            <a:srgbClr val="FFFFFF"/>
                          </a:solidFill>
                          <a:effectLst/>
                          <a:latin typeface="Arial" panose="020B0604020202020204" pitchFamily="34" charset="0"/>
                        </a:rPr>
                        <a:t>Diff.</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l-GR" sz="1000" b="1" i="0" u="none" strike="noStrike">
                          <a:solidFill>
                            <a:srgbClr val="FFFFFF"/>
                          </a:solidFill>
                          <a:effectLst/>
                          <a:latin typeface="Arial" panose="020B0604020202020204" pitchFamily="34" charset="0"/>
                        </a:rPr>
                        <a:t>σ</a:t>
                      </a:r>
                    </a:p>
                  </a:txBody>
                  <a:tcPr marL="9418" marR="9418" marT="9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noStrike">
                          <a:solidFill>
                            <a:srgbClr val="FFFFFF"/>
                          </a:solidFill>
                          <a:effectLst/>
                          <a:latin typeface="Arial" panose="020B0604020202020204" pitchFamily="34" charset="0"/>
                        </a:rPr>
                        <a:t>CV</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noStrike">
                          <a:solidFill>
                            <a:srgbClr val="FFFFFF"/>
                          </a:solidFill>
                          <a:effectLst/>
                          <a:latin typeface="Arial" panose="020B0604020202020204" pitchFamily="34" charset="0"/>
                        </a:rPr>
                        <a:t>Diff.</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l-GR" sz="1000" b="1" i="0" u="none" strike="noStrike">
                          <a:solidFill>
                            <a:srgbClr val="FFFFFF"/>
                          </a:solidFill>
                          <a:effectLst/>
                          <a:latin typeface="Arial" panose="020B0604020202020204" pitchFamily="34" charset="0"/>
                        </a:rPr>
                        <a:t>σ</a:t>
                      </a:r>
                    </a:p>
                  </a:txBody>
                  <a:tcPr marL="9418" marR="9418" marT="9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a:solidFill>
                            <a:srgbClr val="FFFFFF"/>
                          </a:solidFill>
                          <a:effectLst/>
                          <a:latin typeface="Arial" panose="020B0604020202020204" pitchFamily="34" charset="0"/>
                        </a:rPr>
                        <a:t>CV</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a:solidFill>
                            <a:srgbClr val="FFFFFF"/>
                          </a:solidFill>
                          <a:effectLst/>
                          <a:latin typeface="Arial" panose="020B0604020202020204" pitchFamily="34" charset="0"/>
                        </a:rPr>
                        <a:t>Diff.</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l-GR" sz="1000" b="1" i="0" u="none" strike="noStrike">
                          <a:solidFill>
                            <a:srgbClr val="FFFFFF"/>
                          </a:solidFill>
                          <a:effectLst/>
                          <a:latin typeface="Arial" panose="020B0604020202020204" pitchFamily="34" charset="0"/>
                        </a:rPr>
                        <a:t>σ</a:t>
                      </a:r>
                    </a:p>
                  </a:txBody>
                  <a:tcPr marL="9418" marR="9418" marT="9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noStrike">
                          <a:solidFill>
                            <a:srgbClr val="FFFFFF"/>
                          </a:solidFill>
                          <a:effectLst/>
                          <a:latin typeface="Arial" panose="020B0604020202020204" pitchFamily="34" charset="0"/>
                        </a:rPr>
                        <a:t>CV</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1"/>
                  </a:ext>
                </a:extLst>
              </a:tr>
              <a:tr h="188370">
                <a:tc>
                  <a:txBody>
                    <a:bodyPr/>
                    <a:lstStyle/>
                    <a:p>
                      <a:pPr algn="ctr" fontAlgn="b"/>
                      <a:r>
                        <a:rPr lang="en-US" sz="1100" b="1" i="0" u="none" strike="noStrike">
                          <a:solidFill>
                            <a:srgbClr val="000000"/>
                          </a:solidFill>
                          <a:effectLst/>
                          <a:latin typeface="Calibri" panose="020F0502020204030204" pitchFamily="34" charset="0"/>
                        </a:rPr>
                        <a:t>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32.2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34.4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188370">
                <a:tc>
                  <a:txBody>
                    <a:bodyPr/>
                    <a:lstStyle/>
                    <a:p>
                      <a:pPr algn="ctr" fontAlgn="b"/>
                      <a:r>
                        <a:rPr lang="en-US" sz="1100" b="1" i="0" u="none" strike="noStrike">
                          <a:solidFill>
                            <a:srgbClr val="000000"/>
                          </a:solidFill>
                          <a:effectLst/>
                          <a:latin typeface="Calibri" panose="020F0502020204030204" pitchFamily="34" charset="0"/>
                        </a:rPr>
                        <a:t>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49.3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370">
                <a:tc>
                  <a:txBody>
                    <a:bodyPr/>
                    <a:lstStyle/>
                    <a:p>
                      <a:pPr algn="ctr" fontAlgn="b"/>
                      <a:r>
                        <a:rPr lang="en-US" sz="1100" b="1" i="0" u="none" strike="noStrike">
                          <a:solidFill>
                            <a:srgbClr val="000000"/>
                          </a:solidFill>
                          <a:effectLst/>
                          <a:latin typeface="Calibri" panose="020F0502020204030204" pitchFamily="34" charset="0"/>
                        </a:rPr>
                        <a:t>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925%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43.1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8370">
                <a:tc>
                  <a:txBody>
                    <a:bodyPr/>
                    <a:lstStyle/>
                    <a:p>
                      <a:pPr algn="ctr" fontAlgn="b"/>
                      <a:r>
                        <a:rPr lang="en-US" sz="1100" b="1" i="0" u="none" strike="noStrike">
                          <a:solidFill>
                            <a:srgbClr val="000000"/>
                          </a:solidFill>
                          <a:effectLst/>
                          <a:latin typeface="Calibri" panose="020F0502020204030204" pitchFamily="34" charset="0"/>
                        </a:rPr>
                        <a:t>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82.2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412%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23.8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188370">
                <a:tc>
                  <a:txBody>
                    <a:bodyPr/>
                    <a:lstStyle/>
                    <a:p>
                      <a:pPr algn="ctr" fontAlgn="b"/>
                      <a:r>
                        <a:rPr lang="en-US" sz="1100" b="1" i="0" u="none" strike="noStrike">
                          <a:solidFill>
                            <a:srgbClr val="000000"/>
                          </a:solidFill>
                          <a:effectLst/>
                          <a:latin typeface="Calibri" panose="020F0502020204030204" pitchFamily="34" charset="0"/>
                        </a:rPr>
                        <a:t>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947%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8370">
                <a:tc>
                  <a:txBody>
                    <a:bodyPr/>
                    <a:lstStyle/>
                    <a:p>
                      <a:pPr algn="ctr" fontAlgn="b"/>
                      <a:r>
                        <a:rPr lang="en-US" sz="1100" b="1" i="0" u="none" strike="noStrike">
                          <a:solidFill>
                            <a:srgbClr val="000000"/>
                          </a:solidFill>
                          <a:effectLst/>
                          <a:latin typeface="Calibri" panose="020F0502020204030204" pitchFamily="34" charset="0"/>
                        </a:rPr>
                        <a:t>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11.1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188370">
                <a:tc>
                  <a:txBody>
                    <a:bodyPr/>
                    <a:lstStyle/>
                    <a:p>
                      <a:pPr algn="ctr" fontAlgn="b"/>
                      <a:r>
                        <a:rPr lang="en-US" sz="1100" b="1" i="0" u="none" strike="noStrike">
                          <a:solidFill>
                            <a:srgbClr val="000000"/>
                          </a:solidFill>
                          <a:effectLst/>
                          <a:latin typeface="Calibri" panose="020F0502020204030204" pitchFamily="34" charset="0"/>
                        </a:rPr>
                        <a:t>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8370">
                <a:tc>
                  <a:txBody>
                    <a:bodyPr/>
                    <a:lstStyle/>
                    <a:p>
                      <a:pPr algn="ctr" fontAlgn="b"/>
                      <a:r>
                        <a:rPr lang="en-US" sz="1100" b="1" i="0" u="none" strike="noStrike">
                          <a:solidFill>
                            <a:srgbClr val="000000"/>
                          </a:solidFill>
                          <a:effectLst/>
                          <a:latin typeface="Calibri" panose="020F0502020204030204" pitchFamily="34" charset="0"/>
                        </a:rPr>
                        <a:t>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45.8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r h="188370">
                <a:tc>
                  <a:txBody>
                    <a:bodyPr/>
                    <a:lstStyle/>
                    <a:p>
                      <a:pPr algn="ctr" fontAlgn="b"/>
                      <a:r>
                        <a:rPr lang="en-US" sz="1100" b="1" i="0" u="none" strike="noStrike">
                          <a:solidFill>
                            <a:srgbClr val="000000"/>
                          </a:solidFill>
                          <a:effectLst/>
                          <a:latin typeface="Calibri" panose="020F0502020204030204" pitchFamily="34" charset="0"/>
                        </a:rPr>
                        <a:t>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-51%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452.1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0"/>
                  </a:ext>
                </a:extLst>
              </a:tr>
              <a:tr h="188370">
                <a:tc>
                  <a:txBody>
                    <a:bodyPr/>
                    <a:lstStyle/>
                    <a:p>
                      <a:pPr algn="ctr" fontAlgn="b"/>
                      <a:r>
                        <a:rPr lang="en-US" sz="1100" b="1" i="0" u="none" strike="noStrike">
                          <a:solidFill>
                            <a:srgbClr val="000000"/>
                          </a:solidFill>
                          <a:effectLst/>
                          <a:latin typeface="Calibri" panose="020F0502020204030204" pitchFamily="34" charset="0"/>
                        </a:rPr>
                        <a:t>10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8370">
                <a:tc>
                  <a:txBody>
                    <a:bodyPr/>
                    <a:lstStyle/>
                    <a:p>
                      <a:pPr algn="ctr" fontAlgn="b"/>
                      <a:r>
                        <a:rPr lang="en-US" sz="1100" b="1" i="0" u="none" strike="noStrike">
                          <a:solidFill>
                            <a:srgbClr val="000000"/>
                          </a:solidFill>
                          <a:effectLst/>
                          <a:latin typeface="Calibri" panose="020F0502020204030204" pitchFamily="34" charset="0"/>
                        </a:rPr>
                        <a:t>11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33.2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2"/>
                  </a:ext>
                </a:extLst>
              </a:tr>
              <a:tr h="188370">
                <a:tc>
                  <a:txBody>
                    <a:bodyPr/>
                    <a:lstStyle/>
                    <a:p>
                      <a:pPr algn="ctr" fontAlgn="b"/>
                      <a:r>
                        <a:rPr lang="en-US" sz="1100" b="1" i="0" u="none" strike="noStrike">
                          <a:solidFill>
                            <a:srgbClr val="000000"/>
                          </a:solidFill>
                          <a:effectLst/>
                          <a:latin typeface="Calibri" panose="020F0502020204030204" pitchFamily="34" charset="0"/>
                        </a:rPr>
                        <a:t>11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3589%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58.6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3"/>
                  </a:ext>
                </a:extLst>
              </a:tr>
              <a:tr h="188370">
                <a:tc>
                  <a:txBody>
                    <a:bodyPr/>
                    <a:lstStyle/>
                    <a:p>
                      <a:pPr algn="ctr" fontAlgn="b"/>
                      <a:r>
                        <a:rPr lang="en-US" sz="1100" b="1" i="0" u="none" strike="noStrike">
                          <a:solidFill>
                            <a:srgbClr val="000000"/>
                          </a:solidFill>
                          <a:effectLst/>
                          <a:latin typeface="Calibri" panose="020F0502020204030204" pitchFamily="34" charset="0"/>
                        </a:rPr>
                        <a:t>12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8370">
                <a:tc>
                  <a:txBody>
                    <a:bodyPr/>
                    <a:lstStyle/>
                    <a:p>
                      <a:pPr algn="ctr" fontAlgn="b"/>
                      <a:r>
                        <a:rPr lang="en-US" sz="1100" b="1" i="0" u="none" strike="noStrike">
                          <a:solidFill>
                            <a:srgbClr val="000000"/>
                          </a:solidFill>
                          <a:effectLst/>
                          <a:latin typeface="Calibri" panose="020F0502020204030204" pitchFamily="34" charset="0"/>
                        </a:rPr>
                        <a:t>13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5"/>
                  </a:ext>
                </a:extLst>
              </a:tr>
              <a:tr h="188370">
                <a:tc>
                  <a:txBody>
                    <a:bodyPr/>
                    <a:lstStyle/>
                    <a:p>
                      <a:pPr algn="ctr" fontAlgn="b"/>
                      <a:r>
                        <a:rPr lang="en-US" sz="1100" b="1" i="0" u="none" strike="noStrike">
                          <a:solidFill>
                            <a:srgbClr val="000000"/>
                          </a:solidFill>
                          <a:effectLst/>
                          <a:latin typeface="Calibri" panose="020F0502020204030204" pitchFamily="34" charset="0"/>
                        </a:rPr>
                        <a:t>13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36.9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159%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180%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65.5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121.9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6"/>
                  </a:ext>
                </a:extLst>
              </a:tr>
              <a:tr h="188370">
                <a:tc>
                  <a:txBody>
                    <a:bodyPr/>
                    <a:lstStyle/>
                    <a:p>
                      <a:pPr algn="ctr" fontAlgn="b"/>
                      <a:r>
                        <a:rPr lang="en-US" sz="1100" b="1" i="0" u="none" strike="noStrike">
                          <a:solidFill>
                            <a:srgbClr val="000000"/>
                          </a:solidFill>
                          <a:effectLst/>
                          <a:latin typeface="Calibri" panose="020F0502020204030204" pitchFamily="34" charset="0"/>
                        </a:rPr>
                        <a:t>14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76.1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8370">
                <a:tc>
                  <a:txBody>
                    <a:bodyPr/>
                    <a:lstStyle/>
                    <a:p>
                      <a:pPr algn="ctr" fontAlgn="b"/>
                      <a:r>
                        <a:rPr lang="en-US" sz="1100" b="1" i="0" u="none" strike="noStrike">
                          <a:solidFill>
                            <a:srgbClr val="000000"/>
                          </a:solidFill>
                          <a:effectLst/>
                          <a:latin typeface="Calibri" panose="020F0502020204030204" pitchFamily="34" charset="0"/>
                        </a:rPr>
                        <a:t>17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28.8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40.2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8"/>
                  </a:ext>
                </a:extLst>
              </a:tr>
              <a:tr h="188370">
                <a:tc>
                  <a:txBody>
                    <a:bodyPr/>
                    <a:lstStyle/>
                    <a:p>
                      <a:pPr algn="ctr" fontAlgn="b"/>
                      <a:r>
                        <a:rPr lang="en-US" sz="1100" b="1" i="0" u="none" strike="noStrike">
                          <a:solidFill>
                            <a:srgbClr val="000000"/>
                          </a:solidFill>
                          <a:effectLst/>
                          <a:latin typeface="Calibri" panose="020F0502020204030204" pitchFamily="34" charset="0"/>
                        </a:rPr>
                        <a:t>24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76.9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8370">
                <a:tc>
                  <a:txBody>
                    <a:bodyPr/>
                    <a:lstStyle/>
                    <a:p>
                      <a:pPr algn="ctr" fontAlgn="b"/>
                      <a:r>
                        <a:rPr lang="en-US" sz="1100" b="1" i="0" u="none" strike="noStrike">
                          <a:solidFill>
                            <a:srgbClr val="000000"/>
                          </a:solidFill>
                          <a:effectLst/>
                          <a:latin typeface="Calibri" panose="020F0502020204030204" pitchFamily="34" charset="0"/>
                        </a:rPr>
                        <a:t>26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22.8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48.7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20"/>
                  </a:ext>
                </a:extLst>
              </a:tr>
              <a:tr h="188370">
                <a:tc>
                  <a:txBody>
                    <a:bodyPr/>
                    <a:lstStyle/>
                    <a:p>
                      <a:pPr algn="ctr" fontAlgn="b"/>
                      <a:r>
                        <a:rPr lang="en-US" sz="1100" b="1" i="0" u="none" strike="noStrike">
                          <a:solidFill>
                            <a:srgbClr val="000000"/>
                          </a:solidFill>
                          <a:effectLst/>
                          <a:latin typeface="Calibri" panose="020F0502020204030204" pitchFamily="34" charset="0"/>
                        </a:rPr>
                        <a:t>31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97788">
                <a:tc>
                  <a:txBody>
                    <a:bodyPr/>
                    <a:lstStyle/>
                    <a:p>
                      <a:pPr algn="ctr" fontAlgn="b"/>
                      <a:r>
                        <a:rPr lang="en-US" sz="1100" b="1" i="0" u="none" strike="noStrike">
                          <a:solidFill>
                            <a:srgbClr val="000000"/>
                          </a:solidFill>
                          <a:effectLst/>
                          <a:latin typeface="Calibri" panose="020F0502020204030204" pitchFamily="34" charset="0"/>
                        </a:rPr>
                        <a:t>32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52.3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959%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20.7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117%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18.6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69.9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37%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613715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Individual Analysis Statistical Data</a:t>
            </a:r>
          </a:p>
        </p:txBody>
      </p:sp>
      <p:graphicFrame>
        <p:nvGraphicFramePr>
          <p:cNvPr id="5" name="Table 4"/>
          <p:cNvGraphicFramePr>
            <a:graphicFrameLocks noGrp="1"/>
          </p:cNvGraphicFramePr>
          <p:nvPr>
            <p:extLst>
              <p:ext uri="{D42A27DB-BD31-4B8C-83A1-F6EECF244321}">
                <p14:modId xmlns:p14="http://schemas.microsoft.com/office/powerpoint/2010/main" val="3052894238"/>
              </p:ext>
            </p:extLst>
          </p:nvPr>
        </p:nvGraphicFramePr>
        <p:xfrm>
          <a:off x="1876519" y="1825621"/>
          <a:ext cx="8438962" cy="4351346"/>
        </p:xfrm>
        <a:graphic>
          <a:graphicData uri="http://schemas.openxmlformats.org/drawingml/2006/table">
            <a:tbl>
              <a:tblPr/>
              <a:tblGrid>
                <a:gridCol w="602783">
                  <a:extLst>
                    <a:ext uri="{9D8B030D-6E8A-4147-A177-3AD203B41FA5}">
                      <a16:colId xmlns:a16="http://schemas.microsoft.com/office/drawing/2014/main" val="20000"/>
                    </a:ext>
                  </a:extLst>
                </a:gridCol>
                <a:gridCol w="602783">
                  <a:extLst>
                    <a:ext uri="{9D8B030D-6E8A-4147-A177-3AD203B41FA5}">
                      <a16:colId xmlns:a16="http://schemas.microsoft.com/office/drawing/2014/main" val="20001"/>
                    </a:ext>
                  </a:extLst>
                </a:gridCol>
                <a:gridCol w="602783">
                  <a:extLst>
                    <a:ext uri="{9D8B030D-6E8A-4147-A177-3AD203B41FA5}">
                      <a16:colId xmlns:a16="http://schemas.microsoft.com/office/drawing/2014/main" val="20002"/>
                    </a:ext>
                  </a:extLst>
                </a:gridCol>
                <a:gridCol w="602783">
                  <a:extLst>
                    <a:ext uri="{9D8B030D-6E8A-4147-A177-3AD203B41FA5}">
                      <a16:colId xmlns:a16="http://schemas.microsoft.com/office/drawing/2014/main" val="20003"/>
                    </a:ext>
                  </a:extLst>
                </a:gridCol>
                <a:gridCol w="602783">
                  <a:extLst>
                    <a:ext uri="{9D8B030D-6E8A-4147-A177-3AD203B41FA5}">
                      <a16:colId xmlns:a16="http://schemas.microsoft.com/office/drawing/2014/main" val="20004"/>
                    </a:ext>
                  </a:extLst>
                </a:gridCol>
                <a:gridCol w="602783">
                  <a:extLst>
                    <a:ext uri="{9D8B030D-6E8A-4147-A177-3AD203B41FA5}">
                      <a16:colId xmlns:a16="http://schemas.microsoft.com/office/drawing/2014/main" val="20005"/>
                    </a:ext>
                  </a:extLst>
                </a:gridCol>
                <a:gridCol w="602783">
                  <a:extLst>
                    <a:ext uri="{9D8B030D-6E8A-4147-A177-3AD203B41FA5}">
                      <a16:colId xmlns:a16="http://schemas.microsoft.com/office/drawing/2014/main" val="20006"/>
                    </a:ext>
                  </a:extLst>
                </a:gridCol>
                <a:gridCol w="602783">
                  <a:extLst>
                    <a:ext uri="{9D8B030D-6E8A-4147-A177-3AD203B41FA5}">
                      <a16:colId xmlns:a16="http://schemas.microsoft.com/office/drawing/2014/main" val="20007"/>
                    </a:ext>
                  </a:extLst>
                </a:gridCol>
                <a:gridCol w="602783">
                  <a:extLst>
                    <a:ext uri="{9D8B030D-6E8A-4147-A177-3AD203B41FA5}">
                      <a16:colId xmlns:a16="http://schemas.microsoft.com/office/drawing/2014/main" val="20008"/>
                    </a:ext>
                  </a:extLst>
                </a:gridCol>
                <a:gridCol w="602783">
                  <a:extLst>
                    <a:ext uri="{9D8B030D-6E8A-4147-A177-3AD203B41FA5}">
                      <a16:colId xmlns:a16="http://schemas.microsoft.com/office/drawing/2014/main" val="20009"/>
                    </a:ext>
                  </a:extLst>
                </a:gridCol>
                <a:gridCol w="602783">
                  <a:extLst>
                    <a:ext uri="{9D8B030D-6E8A-4147-A177-3AD203B41FA5}">
                      <a16:colId xmlns:a16="http://schemas.microsoft.com/office/drawing/2014/main" val="20010"/>
                    </a:ext>
                  </a:extLst>
                </a:gridCol>
                <a:gridCol w="602783">
                  <a:extLst>
                    <a:ext uri="{9D8B030D-6E8A-4147-A177-3AD203B41FA5}">
                      <a16:colId xmlns:a16="http://schemas.microsoft.com/office/drawing/2014/main" val="20011"/>
                    </a:ext>
                  </a:extLst>
                </a:gridCol>
                <a:gridCol w="602783">
                  <a:extLst>
                    <a:ext uri="{9D8B030D-6E8A-4147-A177-3AD203B41FA5}">
                      <a16:colId xmlns:a16="http://schemas.microsoft.com/office/drawing/2014/main" val="20012"/>
                    </a:ext>
                  </a:extLst>
                </a:gridCol>
                <a:gridCol w="602783">
                  <a:extLst>
                    <a:ext uri="{9D8B030D-6E8A-4147-A177-3AD203B41FA5}">
                      <a16:colId xmlns:a16="http://schemas.microsoft.com/office/drawing/2014/main" val="20013"/>
                    </a:ext>
                  </a:extLst>
                </a:gridCol>
              </a:tblGrid>
              <a:tr h="188370">
                <a:tc rowSpan="2">
                  <a:txBody>
                    <a:bodyPr/>
                    <a:lstStyle/>
                    <a:p>
                      <a:pPr algn="ctr" fontAlgn="ctr"/>
                      <a:r>
                        <a:rPr lang="en-US" sz="1000" b="1" i="0" u="none" strike="noStrike" dirty="0">
                          <a:solidFill>
                            <a:srgbClr val="FFFFFF"/>
                          </a:solidFill>
                          <a:effectLst/>
                          <a:latin typeface="Arial" panose="020B0604020202020204" pitchFamily="34" charset="0"/>
                        </a:rPr>
                        <a:t>Patient ID</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rowSpan="2">
                  <a:txBody>
                    <a:bodyPr/>
                    <a:lstStyle/>
                    <a:p>
                      <a:pPr algn="ctr" fontAlgn="ctr"/>
                      <a:r>
                        <a:rPr lang="en-US" sz="1000" b="1" i="0" u="none" strike="noStrike">
                          <a:solidFill>
                            <a:srgbClr val="FFFFFF"/>
                          </a:solidFill>
                          <a:effectLst/>
                          <a:latin typeface="Arial" panose="020B0604020202020204" pitchFamily="34" charset="0"/>
                        </a:rPr>
                        <a:t>Days of Tx</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gridSpan="3">
                  <a:txBody>
                    <a:bodyPr/>
                    <a:lstStyle/>
                    <a:p>
                      <a:pPr algn="ctr" fontAlgn="ctr"/>
                      <a:r>
                        <a:rPr lang="en-US" sz="1000" b="1" i="0" u="none" strike="noStrike">
                          <a:solidFill>
                            <a:srgbClr val="FFFFFF"/>
                          </a:solidFill>
                          <a:effectLst/>
                          <a:latin typeface="Arial" panose="020B0604020202020204" pitchFamily="34" charset="0"/>
                        </a:rPr>
                        <a:t>Serotonin</a:t>
                      </a:r>
                    </a:p>
                  </a:txBody>
                  <a:tcPr marL="9418" marR="9418" marT="94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1000" b="1" i="0" u="none" strike="noStrike">
                          <a:solidFill>
                            <a:srgbClr val="FFFFFF"/>
                          </a:solidFill>
                          <a:effectLst/>
                          <a:latin typeface="Arial" panose="020B0604020202020204" pitchFamily="34" charset="0"/>
                        </a:rPr>
                        <a:t>Glutamate</a:t>
                      </a:r>
                    </a:p>
                  </a:txBody>
                  <a:tcPr marL="9418" marR="9418" marT="94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gridSpan="3">
                  <a:txBody>
                    <a:bodyPr/>
                    <a:lstStyle/>
                    <a:p>
                      <a:pPr algn="ctr" fontAlgn="ctr"/>
                      <a:r>
                        <a:rPr lang="en-US" sz="1000" b="1" i="0" u="none" strike="noStrike">
                          <a:solidFill>
                            <a:srgbClr val="FFFFFF"/>
                          </a:solidFill>
                          <a:effectLst/>
                          <a:latin typeface="Arial" panose="020B0604020202020204" pitchFamily="34" charset="0"/>
                        </a:rPr>
                        <a:t>Glycine</a:t>
                      </a:r>
                    </a:p>
                  </a:txBody>
                  <a:tcPr marL="9418" marR="9418" marT="94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1000" b="1" i="0" u="none" strike="noStrike">
                          <a:solidFill>
                            <a:srgbClr val="FFFFFF"/>
                          </a:solidFill>
                          <a:effectLst/>
                          <a:latin typeface="Arial" panose="020B0604020202020204" pitchFamily="34" charset="0"/>
                        </a:rPr>
                        <a:t>PEA</a:t>
                      </a:r>
                    </a:p>
                  </a:txBody>
                  <a:tcPr marL="9418" marR="9418" marT="94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7788">
                <a:tc vMerge="1">
                  <a:txBody>
                    <a:bodyPr/>
                    <a:lstStyle/>
                    <a:p>
                      <a:endParaRPr lang="en-US"/>
                    </a:p>
                  </a:txBody>
                  <a:tcPr/>
                </a:tc>
                <a:tc vMerge="1">
                  <a:txBody>
                    <a:bodyPr/>
                    <a:lstStyle/>
                    <a:p>
                      <a:endParaRPr lang="en-US"/>
                    </a:p>
                  </a:txBody>
                  <a:tcPr/>
                </a:tc>
                <a:tc>
                  <a:txBody>
                    <a:bodyPr/>
                    <a:lstStyle/>
                    <a:p>
                      <a:pPr algn="ctr" fontAlgn="ctr"/>
                      <a:r>
                        <a:rPr lang="en-US" sz="1000" b="1" i="0" u="none" strike="noStrike">
                          <a:solidFill>
                            <a:srgbClr val="FFFFFF"/>
                          </a:solidFill>
                          <a:effectLst/>
                          <a:latin typeface="Arial" panose="020B0604020202020204" pitchFamily="34" charset="0"/>
                        </a:rPr>
                        <a:t>Diff.</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l-GR" sz="1000" b="1" i="0" u="none" strike="noStrike">
                          <a:solidFill>
                            <a:srgbClr val="FFFFFF"/>
                          </a:solidFill>
                          <a:effectLst/>
                          <a:latin typeface="Arial" panose="020B0604020202020204" pitchFamily="34" charset="0"/>
                        </a:rPr>
                        <a:t>σ</a:t>
                      </a:r>
                    </a:p>
                  </a:txBody>
                  <a:tcPr marL="9418" marR="9418" marT="9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a:solidFill>
                            <a:srgbClr val="FFFFFF"/>
                          </a:solidFill>
                          <a:effectLst/>
                          <a:latin typeface="Arial" panose="020B0604020202020204" pitchFamily="34" charset="0"/>
                        </a:rPr>
                        <a:t>CV</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a:solidFill>
                            <a:srgbClr val="FFFFFF"/>
                          </a:solidFill>
                          <a:effectLst/>
                          <a:latin typeface="Arial" panose="020B0604020202020204" pitchFamily="34" charset="0"/>
                        </a:rPr>
                        <a:t>Diff.</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l-GR" sz="1000" b="1" i="0" u="none" strike="noStrike">
                          <a:solidFill>
                            <a:srgbClr val="FFFFFF"/>
                          </a:solidFill>
                          <a:effectLst/>
                          <a:latin typeface="Arial" panose="020B0604020202020204" pitchFamily="34" charset="0"/>
                        </a:rPr>
                        <a:t>σ</a:t>
                      </a:r>
                    </a:p>
                  </a:txBody>
                  <a:tcPr marL="9418" marR="9418" marT="9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noStrike">
                          <a:solidFill>
                            <a:srgbClr val="FFFFFF"/>
                          </a:solidFill>
                          <a:effectLst/>
                          <a:latin typeface="Arial" panose="020B0604020202020204" pitchFamily="34" charset="0"/>
                        </a:rPr>
                        <a:t>CV</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noStrike">
                          <a:solidFill>
                            <a:srgbClr val="FFFFFF"/>
                          </a:solidFill>
                          <a:effectLst/>
                          <a:latin typeface="Arial" panose="020B0604020202020204" pitchFamily="34" charset="0"/>
                        </a:rPr>
                        <a:t>Diff.</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l-GR" sz="1000" b="1" i="0" u="none" strike="noStrike">
                          <a:solidFill>
                            <a:srgbClr val="FFFFFF"/>
                          </a:solidFill>
                          <a:effectLst/>
                          <a:latin typeface="Arial" panose="020B0604020202020204" pitchFamily="34" charset="0"/>
                        </a:rPr>
                        <a:t>σ</a:t>
                      </a:r>
                    </a:p>
                  </a:txBody>
                  <a:tcPr marL="9418" marR="9418" marT="9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a:solidFill>
                            <a:srgbClr val="FFFFFF"/>
                          </a:solidFill>
                          <a:effectLst/>
                          <a:latin typeface="Arial" panose="020B0604020202020204" pitchFamily="34" charset="0"/>
                        </a:rPr>
                        <a:t>CV</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a:solidFill>
                            <a:srgbClr val="FFFFFF"/>
                          </a:solidFill>
                          <a:effectLst/>
                          <a:latin typeface="Arial" panose="020B0604020202020204" pitchFamily="34" charset="0"/>
                        </a:rPr>
                        <a:t>Diff.</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l-GR" sz="1000" b="1" i="0" u="none" strike="noStrike">
                          <a:solidFill>
                            <a:srgbClr val="FFFFFF"/>
                          </a:solidFill>
                          <a:effectLst/>
                          <a:latin typeface="Arial" panose="020B0604020202020204" pitchFamily="34" charset="0"/>
                        </a:rPr>
                        <a:t>σ</a:t>
                      </a:r>
                    </a:p>
                  </a:txBody>
                  <a:tcPr marL="9418" marR="9418" marT="9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noStrike">
                          <a:solidFill>
                            <a:srgbClr val="FFFFFF"/>
                          </a:solidFill>
                          <a:effectLst/>
                          <a:latin typeface="Arial" panose="020B0604020202020204" pitchFamily="34" charset="0"/>
                        </a:rPr>
                        <a:t>CV</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1"/>
                  </a:ext>
                </a:extLst>
              </a:tr>
              <a:tr h="188370">
                <a:tc>
                  <a:txBody>
                    <a:bodyPr/>
                    <a:lstStyle/>
                    <a:p>
                      <a:pPr algn="ctr" fontAlgn="b"/>
                      <a:r>
                        <a:rPr lang="en-US" sz="1100" b="1" i="0" u="none" strike="noStrike">
                          <a:solidFill>
                            <a:srgbClr val="000000"/>
                          </a:solidFill>
                          <a:effectLst/>
                          <a:latin typeface="Calibri" panose="020F0502020204030204" pitchFamily="34" charset="0"/>
                        </a:rPr>
                        <a:t>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29.5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523.5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188370">
                <a:tc>
                  <a:txBody>
                    <a:bodyPr/>
                    <a:lstStyle/>
                    <a:p>
                      <a:pPr algn="ctr" fontAlgn="b"/>
                      <a:r>
                        <a:rPr lang="en-US" sz="1100" b="1" i="0" u="none" strike="noStrike">
                          <a:solidFill>
                            <a:srgbClr val="000000"/>
                          </a:solidFill>
                          <a:effectLst/>
                          <a:latin typeface="Calibri" panose="020F0502020204030204" pitchFamily="34" charset="0"/>
                        </a:rPr>
                        <a:t>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60.9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180.5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370">
                <a:tc>
                  <a:txBody>
                    <a:bodyPr/>
                    <a:lstStyle/>
                    <a:p>
                      <a:pPr algn="ctr" fontAlgn="b"/>
                      <a:r>
                        <a:rPr lang="en-US" sz="1100" b="1" i="0" u="none" strike="noStrike">
                          <a:solidFill>
                            <a:srgbClr val="000000"/>
                          </a:solidFill>
                          <a:effectLst/>
                          <a:latin typeface="Calibri" panose="020F0502020204030204" pitchFamily="34" charset="0"/>
                        </a:rPr>
                        <a:t>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37.1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115.0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8370">
                <a:tc>
                  <a:txBody>
                    <a:bodyPr/>
                    <a:lstStyle/>
                    <a:p>
                      <a:pPr algn="ctr" fontAlgn="b"/>
                      <a:r>
                        <a:rPr lang="en-US" sz="1100" b="1" i="0" u="none" strike="noStrike">
                          <a:solidFill>
                            <a:srgbClr val="000000"/>
                          </a:solidFill>
                          <a:effectLst/>
                          <a:latin typeface="Calibri" panose="020F0502020204030204" pitchFamily="34" charset="0"/>
                        </a:rPr>
                        <a:t>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180.9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188370">
                <a:tc>
                  <a:txBody>
                    <a:bodyPr/>
                    <a:lstStyle/>
                    <a:p>
                      <a:pPr algn="ctr" fontAlgn="b"/>
                      <a:r>
                        <a:rPr lang="en-US" sz="1100" b="1" i="0" u="none" strike="noStrike">
                          <a:solidFill>
                            <a:srgbClr val="000000"/>
                          </a:solidFill>
                          <a:effectLst/>
                          <a:latin typeface="Calibri" panose="020F0502020204030204" pitchFamily="34" charset="0"/>
                        </a:rPr>
                        <a:t>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114.8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8370">
                <a:tc>
                  <a:txBody>
                    <a:bodyPr/>
                    <a:lstStyle/>
                    <a:p>
                      <a:pPr algn="ctr" fontAlgn="b"/>
                      <a:r>
                        <a:rPr lang="en-US" sz="1100" b="1" i="0" u="none" strike="noStrike">
                          <a:solidFill>
                            <a:srgbClr val="000000"/>
                          </a:solidFill>
                          <a:effectLst/>
                          <a:latin typeface="Calibri" panose="020F0502020204030204" pitchFamily="34" charset="0"/>
                        </a:rPr>
                        <a:t>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175.6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188370">
                <a:tc>
                  <a:txBody>
                    <a:bodyPr/>
                    <a:lstStyle/>
                    <a:p>
                      <a:pPr algn="ctr" fontAlgn="b"/>
                      <a:r>
                        <a:rPr lang="en-US" sz="1100" b="1" i="0" u="none" strike="noStrike">
                          <a:solidFill>
                            <a:srgbClr val="000000"/>
                          </a:solidFill>
                          <a:effectLst/>
                          <a:latin typeface="Calibri" panose="020F0502020204030204" pitchFamily="34" charset="0"/>
                        </a:rPr>
                        <a:t>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601.2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8370">
                <a:tc>
                  <a:txBody>
                    <a:bodyPr/>
                    <a:lstStyle/>
                    <a:p>
                      <a:pPr algn="ctr" fontAlgn="b"/>
                      <a:r>
                        <a:rPr lang="en-US" sz="1100" b="1" i="0" u="none" strike="noStrike">
                          <a:solidFill>
                            <a:srgbClr val="000000"/>
                          </a:solidFill>
                          <a:effectLst/>
                          <a:latin typeface="Calibri" panose="020F0502020204030204" pitchFamily="34" charset="0"/>
                        </a:rPr>
                        <a:t>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120.8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784.7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r h="188370">
                <a:tc>
                  <a:txBody>
                    <a:bodyPr/>
                    <a:lstStyle/>
                    <a:p>
                      <a:pPr algn="ctr" fontAlgn="b"/>
                      <a:r>
                        <a:rPr lang="en-US" sz="1100" b="1" i="0" u="none" strike="noStrike">
                          <a:solidFill>
                            <a:srgbClr val="000000"/>
                          </a:solidFill>
                          <a:effectLst/>
                          <a:latin typeface="Calibri" panose="020F0502020204030204" pitchFamily="34" charset="0"/>
                        </a:rPr>
                        <a:t>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157%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49.0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-38%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9.1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33%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205.9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0"/>
                  </a:ext>
                </a:extLst>
              </a:tr>
              <a:tr h="188370">
                <a:tc>
                  <a:txBody>
                    <a:bodyPr/>
                    <a:lstStyle/>
                    <a:p>
                      <a:pPr algn="ctr" fontAlgn="b"/>
                      <a:r>
                        <a:rPr lang="en-US" sz="1100" b="1" i="0" u="none" strike="noStrike">
                          <a:solidFill>
                            <a:srgbClr val="000000"/>
                          </a:solidFill>
                          <a:effectLst/>
                          <a:latin typeface="Calibri" panose="020F0502020204030204" pitchFamily="34" charset="0"/>
                        </a:rPr>
                        <a:t>10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8370">
                <a:tc>
                  <a:txBody>
                    <a:bodyPr/>
                    <a:lstStyle/>
                    <a:p>
                      <a:pPr algn="ctr" fontAlgn="b"/>
                      <a:r>
                        <a:rPr lang="en-US" sz="1100" b="1" i="0" u="none" strike="noStrike">
                          <a:solidFill>
                            <a:srgbClr val="000000"/>
                          </a:solidFill>
                          <a:effectLst/>
                          <a:latin typeface="Calibri" panose="020F0502020204030204" pitchFamily="34" charset="0"/>
                        </a:rPr>
                        <a:t>11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582.9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14.4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2"/>
                  </a:ext>
                </a:extLst>
              </a:tr>
              <a:tr h="188370">
                <a:tc>
                  <a:txBody>
                    <a:bodyPr/>
                    <a:lstStyle/>
                    <a:p>
                      <a:pPr algn="ctr" fontAlgn="b"/>
                      <a:r>
                        <a:rPr lang="en-US" sz="1100" b="1" i="0" u="none" strike="noStrike">
                          <a:solidFill>
                            <a:srgbClr val="000000"/>
                          </a:solidFill>
                          <a:effectLst/>
                          <a:latin typeface="Calibri" panose="020F0502020204030204" pitchFamily="34" charset="0"/>
                        </a:rPr>
                        <a:t>11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26.2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276.6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3"/>
                  </a:ext>
                </a:extLst>
              </a:tr>
              <a:tr h="188370">
                <a:tc>
                  <a:txBody>
                    <a:bodyPr/>
                    <a:lstStyle/>
                    <a:p>
                      <a:pPr algn="ctr" fontAlgn="b"/>
                      <a:r>
                        <a:rPr lang="en-US" sz="1100" b="1" i="0" u="none" strike="noStrike">
                          <a:solidFill>
                            <a:srgbClr val="000000"/>
                          </a:solidFill>
                          <a:effectLst/>
                          <a:latin typeface="Calibri" panose="020F0502020204030204" pitchFamily="34" charset="0"/>
                        </a:rPr>
                        <a:t>12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345.4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8370">
                <a:tc>
                  <a:txBody>
                    <a:bodyPr/>
                    <a:lstStyle/>
                    <a:p>
                      <a:pPr algn="ctr" fontAlgn="b"/>
                      <a:r>
                        <a:rPr lang="en-US" sz="1100" b="1" i="0" u="none" strike="noStrike">
                          <a:solidFill>
                            <a:srgbClr val="000000"/>
                          </a:solidFill>
                          <a:effectLst/>
                          <a:latin typeface="Calibri" panose="020F0502020204030204" pitchFamily="34" charset="0"/>
                        </a:rPr>
                        <a:t>13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48.0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113.3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21.3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5"/>
                  </a:ext>
                </a:extLst>
              </a:tr>
              <a:tr h="188370">
                <a:tc>
                  <a:txBody>
                    <a:bodyPr/>
                    <a:lstStyle/>
                    <a:p>
                      <a:pPr algn="ctr" fontAlgn="b"/>
                      <a:r>
                        <a:rPr lang="en-US" sz="1100" b="1" i="0" u="none" strike="noStrike">
                          <a:solidFill>
                            <a:srgbClr val="000000"/>
                          </a:solidFill>
                          <a:effectLst/>
                          <a:latin typeface="Calibri" panose="020F0502020204030204" pitchFamily="34" charset="0"/>
                        </a:rPr>
                        <a:t>13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117%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59.4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350.4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6"/>
                  </a:ext>
                </a:extLst>
              </a:tr>
              <a:tr h="188370">
                <a:tc>
                  <a:txBody>
                    <a:bodyPr/>
                    <a:lstStyle/>
                    <a:p>
                      <a:pPr algn="ctr" fontAlgn="b"/>
                      <a:r>
                        <a:rPr lang="en-US" sz="1100" b="1" i="0" u="none" strike="noStrike">
                          <a:solidFill>
                            <a:srgbClr val="000000"/>
                          </a:solidFill>
                          <a:effectLst/>
                          <a:latin typeface="Calibri" panose="020F0502020204030204" pitchFamily="34" charset="0"/>
                        </a:rPr>
                        <a:t>14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211.5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8370">
                <a:tc>
                  <a:txBody>
                    <a:bodyPr/>
                    <a:lstStyle/>
                    <a:p>
                      <a:pPr algn="ctr" fontAlgn="b"/>
                      <a:r>
                        <a:rPr lang="en-US" sz="1100" b="1" i="0" u="none" strike="noStrike">
                          <a:solidFill>
                            <a:srgbClr val="000000"/>
                          </a:solidFill>
                          <a:effectLst/>
                          <a:latin typeface="Calibri" panose="020F0502020204030204" pitchFamily="34" charset="0"/>
                        </a:rPr>
                        <a:t>17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22.0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894.3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4.0</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8"/>
                  </a:ext>
                </a:extLst>
              </a:tr>
              <a:tr h="188370">
                <a:tc>
                  <a:txBody>
                    <a:bodyPr/>
                    <a:lstStyle/>
                    <a:p>
                      <a:pPr algn="ctr" fontAlgn="b"/>
                      <a:r>
                        <a:rPr lang="en-US" sz="1100" b="1" i="0" u="none" strike="noStrike">
                          <a:solidFill>
                            <a:srgbClr val="000000"/>
                          </a:solidFill>
                          <a:effectLst/>
                          <a:latin typeface="Calibri" panose="020F0502020204030204" pitchFamily="34" charset="0"/>
                        </a:rPr>
                        <a:t>24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296%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1206.3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8370">
                <a:tc>
                  <a:txBody>
                    <a:bodyPr/>
                    <a:lstStyle/>
                    <a:p>
                      <a:pPr algn="ctr" fontAlgn="b"/>
                      <a:r>
                        <a:rPr lang="en-US" sz="1100" b="1" i="0" u="none" strike="noStrike">
                          <a:solidFill>
                            <a:srgbClr val="000000"/>
                          </a:solidFill>
                          <a:effectLst/>
                          <a:latin typeface="Calibri" panose="020F0502020204030204" pitchFamily="34" charset="0"/>
                        </a:rPr>
                        <a:t>26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121.8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20"/>
                  </a:ext>
                </a:extLst>
              </a:tr>
              <a:tr h="188370">
                <a:tc>
                  <a:txBody>
                    <a:bodyPr/>
                    <a:lstStyle/>
                    <a:p>
                      <a:pPr algn="ctr" fontAlgn="b"/>
                      <a:r>
                        <a:rPr lang="en-US" sz="1100" b="1" i="0" u="none" strike="noStrike">
                          <a:solidFill>
                            <a:srgbClr val="000000"/>
                          </a:solidFill>
                          <a:effectLst/>
                          <a:latin typeface="Calibri" panose="020F0502020204030204" pitchFamily="34" charset="0"/>
                        </a:rPr>
                        <a:t>31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97788">
                <a:tc>
                  <a:txBody>
                    <a:bodyPr/>
                    <a:lstStyle/>
                    <a:p>
                      <a:pPr algn="ctr" fontAlgn="b"/>
                      <a:r>
                        <a:rPr lang="en-US" sz="1100" b="1" i="0" u="none" strike="noStrike">
                          <a:solidFill>
                            <a:srgbClr val="000000"/>
                          </a:solidFill>
                          <a:effectLst/>
                          <a:latin typeface="Calibri" panose="020F0502020204030204" pitchFamily="34" charset="0"/>
                        </a:rPr>
                        <a:t>32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116%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89.9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284%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37.6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210.1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17.5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29%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233113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Individual Analysis Statistical Data</a:t>
            </a:r>
          </a:p>
        </p:txBody>
      </p:sp>
      <p:graphicFrame>
        <p:nvGraphicFramePr>
          <p:cNvPr id="5" name="Table 4"/>
          <p:cNvGraphicFramePr>
            <a:graphicFrameLocks noGrp="1"/>
          </p:cNvGraphicFramePr>
          <p:nvPr/>
        </p:nvGraphicFramePr>
        <p:xfrm>
          <a:off x="3684868" y="1825621"/>
          <a:ext cx="4822264" cy="4351346"/>
        </p:xfrm>
        <a:graphic>
          <a:graphicData uri="http://schemas.openxmlformats.org/drawingml/2006/table">
            <a:tbl>
              <a:tblPr/>
              <a:tblGrid>
                <a:gridCol w="602783">
                  <a:extLst>
                    <a:ext uri="{9D8B030D-6E8A-4147-A177-3AD203B41FA5}">
                      <a16:colId xmlns:a16="http://schemas.microsoft.com/office/drawing/2014/main" val="20000"/>
                    </a:ext>
                  </a:extLst>
                </a:gridCol>
                <a:gridCol w="602783">
                  <a:extLst>
                    <a:ext uri="{9D8B030D-6E8A-4147-A177-3AD203B41FA5}">
                      <a16:colId xmlns:a16="http://schemas.microsoft.com/office/drawing/2014/main" val="20001"/>
                    </a:ext>
                  </a:extLst>
                </a:gridCol>
                <a:gridCol w="602783">
                  <a:extLst>
                    <a:ext uri="{9D8B030D-6E8A-4147-A177-3AD203B41FA5}">
                      <a16:colId xmlns:a16="http://schemas.microsoft.com/office/drawing/2014/main" val="20002"/>
                    </a:ext>
                  </a:extLst>
                </a:gridCol>
                <a:gridCol w="602783">
                  <a:extLst>
                    <a:ext uri="{9D8B030D-6E8A-4147-A177-3AD203B41FA5}">
                      <a16:colId xmlns:a16="http://schemas.microsoft.com/office/drawing/2014/main" val="20003"/>
                    </a:ext>
                  </a:extLst>
                </a:gridCol>
                <a:gridCol w="602783">
                  <a:extLst>
                    <a:ext uri="{9D8B030D-6E8A-4147-A177-3AD203B41FA5}">
                      <a16:colId xmlns:a16="http://schemas.microsoft.com/office/drawing/2014/main" val="20004"/>
                    </a:ext>
                  </a:extLst>
                </a:gridCol>
                <a:gridCol w="602783">
                  <a:extLst>
                    <a:ext uri="{9D8B030D-6E8A-4147-A177-3AD203B41FA5}">
                      <a16:colId xmlns:a16="http://schemas.microsoft.com/office/drawing/2014/main" val="20005"/>
                    </a:ext>
                  </a:extLst>
                </a:gridCol>
                <a:gridCol w="602783">
                  <a:extLst>
                    <a:ext uri="{9D8B030D-6E8A-4147-A177-3AD203B41FA5}">
                      <a16:colId xmlns:a16="http://schemas.microsoft.com/office/drawing/2014/main" val="20006"/>
                    </a:ext>
                  </a:extLst>
                </a:gridCol>
                <a:gridCol w="602783">
                  <a:extLst>
                    <a:ext uri="{9D8B030D-6E8A-4147-A177-3AD203B41FA5}">
                      <a16:colId xmlns:a16="http://schemas.microsoft.com/office/drawing/2014/main" val="20007"/>
                    </a:ext>
                  </a:extLst>
                </a:gridCol>
              </a:tblGrid>
              <a:tr h="188370">
                <a:tc rowSpan="2">
                  <a:txBody>
                    <a:bodyPr/>
                    <a:lstStyle/>
                    <a:p>
                      <a:pPr algn="ctr" fontAlgn="ctr"/>
                      <a:r>
                        <a:rPr lang="en-US" sz="1000" b="1" i="0" u="none" strike="noStrike">
                          <a:solidFill>
                            <a:srgbClr val="FFFFFF"/>
                          </a:solidFill>
                          <a:effectLst/>
                          <a:latin typeface="Arial" panose="020B0604020202020204" pitchFamily="34" charset="0"/>
                        </a:rPr>
                        <a:t>Patient ID</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rowSpan="2">
                  <a:txBody>
                    <a:bodyPr/>
                    <a:lstStyle/>
                    <a:p>
                      <a:pPr algn="ctr" fontAlgn="ctr"/>
                      <a:r>
                        <a:rPr lang="en-US" sz="1000" b="1" i="0" u="none" strike="noStrike">
                          <a:solidFill>
                            <a:srgbClr val="FFFFFF"/>
                          </a:solidFill>
                          <a:effectLst/>
                          <a:latin typeface="Arial" panose="020B0604020202020204" pitchFamily="34" charset="0"/>
                        </a:rPr>
                        <a:t>Days of Tx</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gridSpan="3">
                  <a:txBody>
                    <a:bodyPr/>
                    <a:lstStyle/>
                    <a:p>
                      <a:pPr algn="ctr" fontAlgn="ctr"/>
                      <a:r>
                        <a:rPr lang="en-US" sz="1000" b="1" i="0" u="none" strike="noStrike">
                          <a:solidFill>
                            <a:srgbClr val="FFFFFF"/>
                          </a:solidFill>
                          <a:effectLst/>
                          <a:latin typeface="Arial" panose="020B0604020202020204" pitchFamily="34" charset="0"/>
                        </a:rPr>
                        <a:t>Histamine</a:t>
                      </a:r>
                    </a:p>
                  </a:txBody>
                  <a:tcPr marL="9418" marR="9418" marT="94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1000" b="1" i="0" u="none" strike="noStrike">
                          <a:solidFill>
                            <a:srgbClr val="FFFFFF"/>
                          </a:solidFill>
                          <a:effectLst/>
                          <a:latin typeface="Arial" panose="020B0604020202020204" pitchFamily="34" charset="0"/>
                        </a:rPr>
                        <a:t>GABA</a:t>
                      </a:r>
                    </a:p>
                  </a:txBody>
                  <a:tcPr marL="9418" marR="9418" marT="94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7788">
                <a:tc vMerge="1">
                  <a:txBody>
                    <a:bodyPr/>
                    <a:lstStyle/>
                    <a:p>
                      <a:endParaRPr lang="en-US"/>
                    </a:p>
                  </a:txBody>
                  <a:tcPr/>
                </a:tc>
                <a:tc vMerge="1">
                  <a:txBody>
                    <a:bodyPr/>
                    <a:lstStyle/>
                    <a:p>
                      <a:endParaRPr lang="en-US"/>
                    </a:p>
                  </a:txBody>
                  <a:tcPr/>
                </a:tc>
                <a:tc>
                  <a:txBody>
                    <a:bodyPr/>
                    <a:lstStyle/>
                    <a:p>
                      <a:pPr algn="ctr" fontAlgn="ctr"/>
                      <a:r>
                        <a:rPr lang="en-US" sz="1000" b="1" i="0" u="none" strike="noStrike">
                          <a:solidFill>
                            <a:srgbClr val="FFFFFF"/>
                          </a:solidFill>
                          <a:effectLst/>
                          <a:latin typeface="Arial" panose="020B0604020202020204" pitchFamily="34" charset="0"/>
                        </a:rPr>
                        <a:t>Diff.</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l-GR" sz="1000" b="1" i="0" u="none" strike="noStrike">
                          <a:solidFill>
                            <a:srgbClr val="FFFFFF"/>
                          </a:solidFill>
                          <a:effectLst/>
                          <a:latin typeface="Arial" panose="020B0604020202020204" pitchFamily="34" charset="0"/>
                        </a:rPr>
                        <a:t>σ</a:t>
                      </a:r>
                    </a:p>
                  </a:txBody>
                  <a:tcPr marL="9418" marR="9418" marT="9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a:solidFill>
                            <a:srgbClr val="FFFFFF"/>
                          </a:solidFill>
                          <a:effectLst/>
                          <a:latin typeface="Arial" panose="020B0604020202020204" pitchFamily="34" charset="0"/>
                        </a:rPr>
                        <a:t>CV</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a:solidFill>
                            <a:srgbClr val="FFFFFF"/>
                          </a:solidFill>
                          <a:effectLst/>
                          <a:latin typeface="Arial" panose="020B0604020202020204" pitchFamily="34" charset="0"/>
                        </a:rPr>
                        <a:t>Diff.</a:t>
                      </a:r>
                    </a:p>
                  </a:txBody>
                  <a:tcPr marL="9418" marR="9418" marT="94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l-GR" sz="1000" b="1" i="0" u="none" strike="noStrike">
                          <a:solidFill>
                            <a:srgbClr val="FFFFFF"/>
                          </a:solidFill>
                          <a:effectLst/>
                          <a:latin typeface="Arial" panose="020B0604020202020204" pitchFamily="34" charset="0"/>
                        </a:rPr>
                        <a:t>σ</a:t>
                      </a:r>
                    </a:p>
                  </a:txBody>
                  <a:tcPr marL="9418" marR="9418" marT="9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noStrike">
                          <a:solidFill>
                            <a:srgbClr val="FFFFFF"/>
                          </a:solidFill>
                          <a:effectLst/>
                          <a:latin typeface="Arial" panose="020B0604020202020204" pitchFamily="34" charset="0"/>
                        </a:rPr>
                        <a:t>CV</a:t>
                      </a:r>
                    </a:p>
                  </a:txBody>
                  <a:tcPr marL="9418" marR="9418" marT="94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1"/>
                  </a:ext>
                </a:extLst>
              </a:tr>
              <a:tr h="188370">
                <a:tc>
                  <a:txBody>
                    <a:bodyPr/>
                    <a:lstStyle/>
                    <a:p>
                      <a:pPr algn="ctr" fontAlgn="b"/>
                      <a:r>
                        <a:rPr lang="en-US" sz="1100" b="1" i="0" u="none" strike="noStrike">
                          <a:solidFill>
                            <a:srgbClr val="000000"/>
                          </a:solidFill>
                          <a:effectLst/>
                          <a:latin typeface="Calibri" panose="020F0502020204030204" pitchFamily="34" charset="0"/>
                        </a:rPr>
                        <a:t>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188370">
                <a:tc>
                  <a:txBody>
                    <a:bodyPr/>
                    <a:lstStyle/>
                    <a:p>
                      <a:pPr algn="ctr" fontAlgn="b"/>
                      <a:r>
                        <a:rPr lang="en-US" sz="1100" b="1" i="0" u="none" strike="noStrike">
                          <a:solidFill>
                            <a:srgbClr val="000000"/>
                          </a:solidFill>
                          <a:effectLst/>
                          <a:latin typeface="Calibri" panose="020F0502020204030204" pitchFamily="34" charset="0"/>
                        </a:rPr>
                        <a:t>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370">
                <a:tc>
                  <a:txBody>
                    <a:bodyPr/>
                    <a:lstStyle/>
                    <a:p>
                      <a:pPr algn="ctr" fontAlgn="b"/>
                      <a:r>
                        <a:rPr lang="en-US" sz="1100" b="1" i="0" u="none" strike="noStrike">
                          <a:solidFill>
                            <a:srgbClr val="000000"/>
                          </a:solidFill>
                          <a:effectLst/>
                          <a:latin typeface="Calibri" panose="020F0502020204030204" pitchFamily="34" charset="0"/>
                        </a:rPr>
                        <a:t>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8370">
                <a:tc>
                  <a:txBody>
                    <a:bodyPr/>
                    <a:lstStyle/>
                    <a:p>
                      <a:pPr algn="ctr" fontAlgn="b"/>
                      <a:r>
                        <a:rPr lang="en-US" sz="1100" b="1" i="0" u="none" strike="noStrike">
                          <a:solidFill>
                            <a:srgbClr val="000000"/>
                          </a:solidFill>
                          <a:effectLst/>
                          <a:latin typeface="Calibri" panose="020F0502020204030204" pitchFamily="34" charset="0"/>
                        </a:rPr>
                        <a:t>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188370">
                <a:tc>
                  <a:txBody>
                    <a:bodyPr/>
                    <a:lstStyle/>
                    <a:p>
                      <a:pPr algn="ctr" fontAlgn="b"/>
                      <a:r>
                        <a:rPr lang="en-US" sz="1100" b="1" i="0" u="none" strike="noStrike">
                          <a:solidFill>
                            <a:srgbClr val="000000"/>
                          </a:solidFill>
                          <a:effectLst/>
                          <a:latin typeface="Calibri" panose="020F0502020204030204" pitchFamily="34" charset="0"/>
                        </a:rPr>
                        <a:t>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8370">
                <a:tc>
                  <a:txBody>
                    <a:bodyPr/>
                    <a:lstStyle/>
                    <a:p>
                      <a:pPr algn="ctr" fontAlgn="b"/>
                      <a:r>
                        <a:rPr lang="en-US" sz="1100" b="1" i="0" u="none" strike="noStrike">
                          <a:solidFill>
                            <a:srgbClr val="000000"/>
                          </a:solidFill>
                          <a:effectLst/>
                          <a:latin typeface="Calibri" panose="020F0502020204030204" pitchFamily="34" charset="0"/>
                        </a:rPr>
                        <a:t>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188370">
                <a:tc>
                  <a:txBody>
                    <a:bodyPr/>
                    <a:lstStyle/>
                    <a:p>
                      <a:pPr algn="ctr" fontAlgn="b"/>
                      <a:r>
                        <a:rPr lang="en-US" sz="1100" b="1" i="0" u="none" strike="noStrike">
                          <a:solidFill>
                            <a:srgbClr val="000000"/>
                          </a:solidFill>
                          <a:effectLst/>
                          <a:latin typeface="Calibri" panose="020F0502020204030204" pitchFamily="34" charset="0"/>
                        </a:rPr>
                        <a:t>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8370">
                <a:tc>
                  <a:txBody>
                    <a:bodyPr/>
                    <a:lstStyle/>
                    <a:p>
                      <a:pPr algn="ctr" fontAlgn="b"/>
                      <a:r>
                        <a:rPr lang="en-US" sz="1100" b="1" i="0" u="none" strike="noStrike">
                          <a:solidFill>
                            <a:srgbClr val="000000"/>
                          </a:solidFill>
                          <a:effectLst/>
                          <a:latin typeface="Calibri" panose="020F0502020204030204" pitchFamily="34" charset="0"/>
                        </a:rPr>
                        <a:t>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r h="188370">
                <a:tc>
                  <a:txBody>
                    <a:bodyPr/>
                    <a:lstStyle/>
                    <a:p>
                      <a:pPr algn="ctr" fontAlgn="b"/>
                      <a:r>
                        <a:rPr lang="en-US" sz="1100" b="1" i="0" u="none" strike="noStrike">
                          <a:solidFill>
                            <a:srgbClr val="000000"/>
                          </a:solidFill>
                          <a:effectLst/>
                          <a:latin typeface="Calibri" panose="020F0502020204030204" pitchFamily="34" charset="0"/>
                        </a:rPr>
                        <a:t>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0"/>
                  </a:ext>
                </a:extLst>
              </a:tr>
              <a:tr h="188370">
                <a:tc>
                  <a:txBody>
                    <a:bodyPr/>
                    <a:lstStyle/>
                    <a:p>
                      <a:pPr algn="ctr" fontAlgn="b"/>
                      <a:r>
                        <a:rPr lang="en-US" sz="1100" b="1" i="0" u="none" strike="noStrike">
                          <a:solidFill>
                            <a:srgbClr val="000000"/>
                          </a:solidFill>
                          <a:effectLst/>
                          <a:latin typeface="Calibri" panose="020F0502020204030204" pitchFamily="34" charset="0"/>
                        </a:rPr>
                        <a:t>10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8370">
                <a:tc>
                  <a:txBody>
                    <a:bodyPr/>
                    <a:lstStyle/>
                    <a:p>
                      <a:pPr algn="ctr" fontAlgn="b"/>
                      <a:r>
                        <a:rPr lang="en-US" sz="1100" b="1" i="0" u="none" strike="noStrike">
                          <a:solidFill>
                            <a:srgbClr val="000000"/>
                          </a:solidFill>
                          <a:effectLst/>
                          <a:latin typeface="Calibri" panose="020F0502020204030204" pitchFamily="34" charset="0"/>
                        </a:rPr>
                        <a:t>11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2"/>
                  </a:ext>
                </a:extLst>
              </a:tr>
              <a:tr h="188370">
                <a:tc>
                  <a:txBody>
                    <a:bodyPr/>
                    <a:lstStyle/>
                    <a:p>
                      <a:pPr algn="ctr" fontAlgn="b"/>
                      <a:r>
                        <a:rPr lang="en-US" sz="1100" b="1" i="0" u="none" strike="noStrike">
                          <a:solidFill>
                            <a:srgbClr val="000000"/>
                          </a:solidFill>
                          <a:effectLst/>
                          <a:latin typeface="Calibri" panose="020F0502020204030204" pitchFamily="34" charset="0"/>
                        </a:rPr>
                        <a:t>11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3"/>
                  </a:ext>
                </a:extLst>
              </a:tr>
              <a:tr h="188370">
                <a:tc>
                  <a:txBody>
                    <a:bodyPr/>
                    <a:lstStyle/>
                    <a:p>
                      <a:pPr algn="ctr" fontAlgn="b"/>
                      <a:r>
                        <a:rPr lang="en-US" sz="1100" b="1" i="0" u="none" strike="noStrike">
                          <a:solidFill>
                            <a:srgbClr val="000000"/>
                          </a:solidFill>
                          <a:effectLst/>
                          <a:latin typeface="Calibri" panose="020F0502020204030204" pitchFamily="34" charset="0"/>
                        </a:rPr>
                        <a:t>12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8370">
                <a:tc>
                  <a:txBody>
                    <a:bodyPr/>
                    <a:lstStyle/>
                    <a:p>
                      <a:pPr algn="ctr" fontAlgn="b"/>
                      <a:r>
                        <a:rPr lang="en-US" sz="1100" b="1" i="0" u="none" strike="noStrike">
                          <a:solidFill>
                            <a:srgbClr val="000000"/>
                          </a:solidFill>
                          <a:effectLst/>
                          <a:latin typeface="Calibri" panose="020F0502020204030204" pitchFamily="34" charset="0"/>
                        </a:rPr>
                        <a:t>13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53.7</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74%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2.2</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5"/>
                  </a:ext>
                </a:extLst>
              </a:tr>
              <a:tr h="188370">
                <a:tc>
                  <a:txBody>
                    <a:bodyPr/>
                    <a:lstStyle/>
                    <a:p>
                      <a:pPr algn="ctr" fontAlgn="b"/>
                      <a:r>
                        <a:rPr lang="en-US" sz="1100" b="1" i="0" u="none" strike="noStrike">
                          <a:solidFill>
                            <a:srgbClr val="000000"/>
                          </a:solidFill>
                          <a:effectLst/>
                          <a:latin typeface="Calibri" panose="020F0502020204030204" pitchFamily="34" charset="0"/>
                        </a:rPr>
                        <a:t>13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65%</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37.8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198%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6"/>
                  </a:ext>
                </a:extLst>
              </a:tr>
              <a:tr h="188370">
                <a:tc>
                  <a:txBody>
                    <a:bodyPr/>
                    <a:lstStyle/>
                    <a:p>
                      <a:pPr algn="ctr" fontAlgn="b"/>
                      <a:r>
                        <a:rPr lang="en-US" sz="1100" b="1" i="0" u="none" strike="noStrike">
                          <a:solidFill>
                            <a:srgbClr val="000000"/>
                          </a:solidFill>
                          <a:effectLst/>
                          <a:latin typeface="Calibri" panose="020F0502020204030204" pitchFamily="34" charset="0"/>
                        </a:rPr>
                        <a:t>14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8370">
                <a:tc>
                  <a:txBody>
                    <a:bodyPr/>
                    <a:lstStyle/>
                    <a:p>
                      <a:pPr algn="ctr" fontAlgn="b"/>
                      <a:r>
                        <a:rPr lang="en-US" sz="1100" b="1" i="0" u="none" strike="noStrike">
                          <a:solidFill>
                            <a:srgbClr val="000000"/>
                          </a:solidFill>
                          <a:effectLst/>
                          <a:latin typeface="Calibri" panose="020F0502020204030204" pitchFamily="34" charset="0"/>
                        </a:rPr>
                        <a:t>17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52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8"/>
                  </a:ext>
                </a:extLst>
              </a:tr>
              <a:tr h="188370">
                <a:tc>
                  <a:txBody>
                    <a:bodyPr/>
                    <a:lstStyle/>
                    <a:p>
                      <a:pPr algn="ctr" fontAlgn="b"/>
                      <a:r>
                        <a:rPr lang="en-US" sz="1100" b="1" i="0" u="none" strike="noStrike">
                          <a:solidFill>
                            <a:srgbClr val="000000"/>
                          </a:solidFill>
                          <a:effectLst/>
                          <a:latin typeface="Calibri" panose="020F0502020204030204" pitchFamily="34" charset="0"/>
                        </a:rPr>
                        <a:t>24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8370">
                <a:tc>
                  <a:txBody>
                    <a:bodyPr/>
                    <a:lstStyle/>
                    <a:p>
                      <a:pPr algn="ctr" fontAlgn="b"/>
                      <a:r>
                        <a:rPr lang="en-US" sz="1100" b="1" i="0" u="none" strike="noStrike">
                          <a:solidFill>
                            <a:srgbClr val="000000"/>
                          </a:solidFill>
                          <a:effectLst/>
                          <a:latin typeface="Calibri" panose="020F0502020204030204" pitchFamily="34" charset="0"/>
                        </a:rPr>
                        <a:t>26</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-28%</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4.9</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20"/>
                  </a:ext>
                </a:extLst>
              </a:tr>
              <a:tr h="188370">
                <a:tc>
                  <a:txBody>
                    <a:bodyPr/>
                    <a:lstStyle/>
                    <a:p>
                      <a:pPr algn="ctr" fontAlgn="b"/>
                      <a:r>
                        <a:rPr lang="en-US" sz="1100" b="1" i="0" u="none" strike="noStrike">
                          <a:solidFill>
                            <a:srgbClr val="000000"/>
                          </a:solidFill>
                          <a:effectLst/>
                          <a:latin typeface="Calibri" panose="020F0502020204030204" pitchFamily="34" charset="0"/>
                        </a:rPr>
                        <a:t>31</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34</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57%</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97788">
                <a:tc>
                  <a:txBody>
                    <a:bodyPr/>
                    <a:lstStyle/>
                    <a:p>
                      <a:pPr algn="ctr" fontAlgn="b"/>
                      <a:r>
                        <a:rPr lang="en-US" sz="1100" b="1" i="0" u="none" strike="noStrike">
                          <a:solidFill>
                            <a:srgbClr val="000000"/>
                          </a:solidFill>
                          <a:effectLst/>
                          <a:latin typeface="Calibri" panose="020F0502020204030204" pitchFamily="34" charset="0"/>
                        </a:rPr>
                        <a:t>32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46</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0.4</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418" marR="9418" marT="94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0.5</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9%</a:t>
                      </a:r>
                    </a:p>
                  </a:txBody>
                  <a:tcPr marL="9418" marR="9418" marT="94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66353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29031403"/>
              </p:ext>
            </p:extLst>
          </p:nvPr>
        </p:nvGraphicFramePr>
        <p:xfrm>
          <a:off x="4742841" y="228600"/>
          <a:ext cx="7449159" cy="6400800"/>
        </p:xfrm>
        <a:graphic>
          <a:graphicData uri="http://schemas.openxmlformats.org/presentationml/2006/ole">
            <mc:AlternateContent xmlns:mc="http://schemas.openxmlformats.org/markup-compatibility/2006">
              <mc:Choice xmlns:v="urn:schemas-microsoft-com:vml" Requires="v">
                <p:oleObj spid="_x0000_s1104" name="Prism 6" r:id="rId3" imgW="8612285" imgH="7400805" progId="Prism6.Document">
                  <p:embed/>
                </p:oleObj>
              </mc:Choice>
              <mc:Fallback>
                <p:oleObj name="Prism 6" r:id="rId3" imgW="8612285" imgH="7400805" progId="Prism6.Document">
                  <p:embed/>
                  <p:pic>
                    <p:nvPicPr>
                      <p:cNvPr id="0" name=""/>
                      <p:cNvPicPr/>
                      <p:nvPr/>
                    </p:nvPicPr>
                    <p:blipFill>
                      <a:blip r:embed="rId4"/>
                      <a:stretch>
                        <a:fillRect/>
                      </a:stretch>
                    </p:blipFill>
                    <p:spPr>
                      <a:xfrm>
                        <a:off x="4742841" y="228600"/>
                        <a:ext cx="7449159" cy="6400800"/>
                      </a:xfrm>
                      <a:prstGeom prst="rect">
                        <a:avLst/>
                      </a:prstGeom>
                    </p:spPr>
                  </p:pic>
                </p:oleObj>
              </mc:Fallback>
            </mc:AlternateContent>
          </a:graphicData>
        </a:graphic>
      </p:graphicFrame>
      <p:sp>
        <p:nvSpPr>
          <p:cNvPr id="4" name="Title 1"/>
          <p:cNvSpPr txBox="1">
            <a:spLocks/>
          </p:cNvSpPr>
          <p:nvPr/>
        </p:nvSpPr>
        <p:spPr>
          <a:xfrm>
            <a:off x="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Individual</a:t>
            </a:r>
          </a:p>
          <a:p>
            <a:r>
              <a:rPr lang="en-US" sz="3600" b="1" dirty="0"/>
              <a:t>Analysis </a:t>
            </a:r>
          </a:p>
          <a:p>
            <a:r>
              <a:rPr lang="en-US" sz="3600" b="1" dirty="0"/>
              <a:t>Graphical</a:t>
            </a:r>
          </a:p>
          <a:p>
            <a:r>
              <a:rPr lang="en-US" sz="3600" b="1" dirty="0"/>
              <a:t>Representations</a:t>
            </a:r>
          </a:p>
        </p:txBody>
      </p:sp>
    </p:spTree>
    <p:extLst>
      <p:ext uri="{BB962C8B-B14F-4D97-AF65-F5344CB8AC3E}">
        <p14:creationId xmlns:p14="http://schemas.microsoft.com/office/powerpoint/2010/main" val="3115025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69668477"/>
              </p:ext>
            </p:extLst>
          </p:nvPr>
        </p:nvGraphicFramePr>
        <p:xfrm>
          <a:off x="4495286" y="228600"/>
          <a:ext cx="7696714" cy="6400800"/>
        </p:xfrm>
        <a:graphic>
          <a:graphicData uri="http://schemas.openxmlformats.org/presentationml/2006/ole">
            <mc:AlternateContent xmlns:mc="http://schemas.openxmlformats.org/markup-compatibility/2006">
              <mc:Choice xmlns:v="urn:schemas-microsoft-com:vml" Requires="v">
                <p:oleObj spid="_x0000_s6233" name="Prism 6" r:id="rId3" imgW="8717445" imgH="7248100" progId="Prism6.Document">
                  <p:embed/>
                </p:oleObj>
              </mc:Choice>
              <mc:Fallback>
                <p:oleObj name="Prism 6" r:id="rId3" imgW="8717445" imgH="7248100" progId="Prism6.Document">
                  <p:embed/>
                  <p:pic>
                    <p:nvPicPr>
                      <p:cNvPr id="0" name=""/>
                      <p:cNvPicPr/>
                      <p:nvPr/>
                    </p:nvPicPr>
                    <p:blipFill>
                      <a:blip r:embed="rId4"/>
                      <a:stretch>
                        <a:fillRect/>
                      </a:stretch>
                    </p:blipFill>
                    <p:spPr>
                      <a:xfrm>
                        <a:off x="4495286" y="228600"/>
                        <a:ext cx="7696714" cy="6400800"/>
                      </a:xfrm>
                      <a:prstGeom prst="rect">
                        <a:avLst/>
                      </a:prstGeom>
                    </p:spPr>
                  </p:pic>
                </p:oleObj>
              </mc:Fallback>
            </mc:AlternateContent>
          </a:graphicData>
        </a:graphic>
      </p:graphicFrame>
      <p:sp>
        <p:nvSpPr>
          <p:cNvPr id="3" name="Title 1"/>
          <p:cNvSpPr txBox="1">
            <a:spLocks/>
          </p:cNvSpPr>
          <p:nvPr/>
        </p:nvSpPr>
        <p:spPr>
          <a:xfrm>
            <a:off x="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Individual</a:t>
            </a:r>
          </a:p>
          <a:p>
            <a:r>
              <a:rPr lang="en-US" sz="3600" b="1" dirty="0"/>
              <a:t>Analysis </a:t>
            </a:r>
          </a:p>
          <a:p>
            <a:r>
              <a:rPr lang="en-US" sz="3600" b="1" dirty="0"/>
              <a:t>Graphical</a:t>
            </a:r>
          </a:p>
          <a:p>
            <a:r>
              <a:rPr lang="en-US" sz="3600" b="1" dirty="0"/>
              <a:t>Representations</a:t>
            </a:r>
          </a:p>
        </p:txBody>
      </p:sp>
    </p:spTree>
    <p:extLst>
      <p:ext uri="{BB962C8B-B14F-4D97-AF65-F5344CB8AC3E}">
        <p14:creationId xmlns:p14="http://schemas.microsoft.com/office/powerpoint/2010/main" val="136719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Century Schoolbook" charset="0"/>
                <a:ea typeface="Century Schoolbook" charset="0"/>
                <a:cs typeface="Century Schoolbook" charset="0"/>
              </a:rPr>
              <a:t>Neuronal Communication is Chemical and </a:t>
            </a:r>
            <a:r>
              <a:rPr lang="en-US" sz="3200" i="1" dirty="0">
                <a:latin typeface="Century Schoolbook" charset="0"/>
                <a:ea typeface="Century Schoolbook" charset="0"/>
                <a:cs typeface="Century Schoolbook" charset="0"/>
              </a:rPr>
              <a:t>Electrical</a:t>
            </a:r>
            <a:endParaRPr lang="en-US" i="1" dirty="0">
              <a:latin typeface="Century Schoolbook" charset="0"/>
              <a:ea typeface="Century Schoolbook" charset="0"/>
              <a:cs typeface="Century Schoolbook" charset="0"/>
            </a:endParaRPr>
          </a:p>
        </p:txBody>
      </p:sp>
      <p:sp>
        <p:nvSpPr>
          <p:cNvPr id="3" name="Content Placeholder 2"/>
          <p:cNvSpPr>
            <a:spLocks noGrp="1"/>
          </p:cNvSpPr>
          <p:nvPr>
            <p:ph idx="1"/>
          </p:nvPr>
        </p:nvSpPr>
        <p:spPr/>
        <p:txBody>
          <a:bodyPr>
            <a:normAutofit/>
          </a:bodyPr>
          <a:lstStyle/>
          <a:p>
            <a:r>
              <a:rPr lang="en-US" dirty="0">
                <a:latin typeface="Century Schoolbook" charset="0"/>
                <a:ea typeface="Century Schoolbook" charset="0"/>
                <a:cs typeface="Century Schoolbook" charset="0"/>
              </a:rPr>
              <a:t>Info is relayed from neuron to neuron by both electrical and chemical stimulation.</a:t>
            </a:r>
          </a:p>
          <a:p>
            <a:r>
              <a:rPr lang="en-US" dirty="0">
                <a:latin typeface="Century Schoolbook" charset="0"/>
                <a:ea typeface="Century Schoolbook" charset="0"/>
                <a:cs typeface="Century Schoolbook" charset="0"/>
              </a:rPr>
              <a:t>“We can not separate chemicals and electricity or chemical synapses and electrical synapses.</a:t>
            </a:r>
          </a:p>
          <a:p>
            <a:pPr lvl="1"/>
            <a:r>
              <a:rPr lang="en-US" dirty="0">
                <a:latin typeface="Century Schoolbook" charset="0"/>
                <a:ea typeface="Century Schoolbook" charset="0"/>
                <a:cs typeface="Century Schoolbook" charset="0"/>
              </a:rPr>
              <a:t>…in adults, electrical synapses are able to alter hard-wired networks of neurons…[and] neuroplasticity [is] triggered by the chemical synapses (Jon </a:t>
            </a:r>
            <a:r>
              <a:rPr lang="en-US" dirty="0" err="1">
                <a:latin typeface="Century Schoolbook" charset="0"/>
                <a:ea typeface="Century Schoolbook" charset="0"/>
                <a:cs typeface="Century Schoolbook" charset="0"/>
              </a:rPr>
              <a:t>Lief</a:t>
            </a:r>
            <a:r>
              <a:rPr lang="en-US" dirty="0">
                <a:latin typeface="Century Schoolbook" charset="0"/>
                <a:ea typeface="Century Schoolbook" charset="0"/>
                <a:cs typeface="Century Schoolbook" charset="0"/>
              </a:rPr>
              <a:t>, MD).</a:t>
            </a:r>
          </a:p>
          <a:p>
            <a:r>
              <a:rPr lang="en-US" dirty="0">
                <a:latin typeface="Century Schoolbook" charset="0"/>
                <a:ea typeface="Century Schoolbook" charset="0"/>
                <a:cs typeface="Century Schoolbook" charset="0"/>
              </a:rPr>
              <a:t>A neuron receives an electrical stimulation, which triggers a chemical message via release of NTs into the synapse, this crosses the synapses and creates an electrical potential. Repeat.</a:t>
            </a:r>
          </a:p>
          <a:p>
            <a:r>
              <a:rPr lang="en-US" dirty="0">
                <a:latin typeface="Century Schoolbook" charset="0"/>
                <a:ea typeface="Century Schoolbook" charset="0"/>
                <a:cs typeface="Century Schoolbook" charset="0"/>
              </a:rPr>
              <a:t>In this manner, information is transmitted to the target tissues, thoughts occur, muscles contract, hormones are released. </a:t>
            </a:r>
          </a:p>
        </p:txBody>
      </p:sp>
    </p:spTree>
    <p:extLst>
      <p:ext uri="{BB962C8B-B14F-4D97-AF65-F5344CB8AC3E}">
        <p14:creationId xmlns:p14="http://schemas.microsoft.com/office/powerpoint/2010/main" val="1340451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64479949"/>
              </p:ext>
            </p:extLst>
          </p:nvPr>
        </p:nvGraphicFramePr>
        <p:xfrm>
          <a:off x="4652821" y="228600"/>
          <a:ext cx="7539179" cy="6400800"/>
        </p:xfrm>
        <a:graphic>
          <a:graphicData uri="http://schemas.openxmlformats.org/presentationml/2006/ole">
            <mc:AlternateContent xmlns:mc="http://schemas.openxmlformats.org/markup-compatibility/2006">
              <mc:Choice xmlns:v="urn:schemas-microsoft-com:vml" Requires="v">
                <p:oleObj spid="_x0000_s7257" name="Prism 6" r:id="rId3" imgW="8717445" imgH="7400805" progId="Prism6.Document">
                  <p:embed/>
                </p:oleObj>
              </mc:Choice>
              <mc:Fallback>
                <p:oleObj name="Prism 6" r:id="rId3" imgW="8717445" imgH="7400805" progId="Prism6.Document">
                  <p:embed/>
                  <p:pic>
                    <p:nvPicPr>
                      <p:cNvPr id="0" name=""/>
                      <p:cNvPicPr/>
                      <p:nvPr/>
                    </p:nvPicPr>
                    <p:blipFill>
                      <a:blip r:embed="rId4"/>
                      <a:stretch>
                        <a:fillRect/>
                      </a:stretch>
                    </p:blipFill>
                    <p:spPr>
                      <a:xfrm>
                        <a:off x="4652821" y="228600"/>
                        <a:ext cx="7539179" cy="6400800"/>
                      </a:xfrm>
                      <a:prstGeom prst="rect">
                        <a:avLst/>
                      </a:prstGeom>
                    </p:spPr>
                  </p:pic>
                </p:oleObj>
              </mc:Fallback>
            </mc:AlternateContent>
          </a:graphicData>
        </a:graphic>
      </p:graphicFrame>
      <p:sp>
        <p:nvSpPr>
          <p:cNvPr id="3" name="Title 1"/>
          <p:cNvSpPr txBox="1">
            <a:spLocks/>
          </p:cNvSpPr>
          <p:nvPr/>
        </p:nvSpPr>
        <p:spPr>
          <a:xfrm>
            <a:off x="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Individual</a:t>
            </a:r>
          </a:p>
          <a:p>
            <a:r>
              <a:rPr lang="en-US" sz="3600" b="1" dirty="0"/>
              <a:t>Analysis </a:t>
            </a:r>
          </a:p>
          <a:p>
            <a:r>
              <a:rPr lang="en-US" sz="3600" b="1" dirty="0"/>
              <a:t>Graphical</a:t>
            </a:r>
          </a:p>
          <a:p>
            <a:r>
              <a:rPr lang="en-US" sz="3600" b="1" dirty="0"/>
              <a:t>Representations</a:t>
            </a:r>
          </a:p>
        </p:txBody>
      </p:sp>
    </p:spTree>
    <p:extLst>
      <p:ext uri="{BB962C8B-B14F-4D97-AF65-F5344CB8AC3E}">
        <p14:creationId xmlns:p14="http://schemas.microsoft.com/office/powerpoint/2010/main" val="3411373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27175767"/>
              </p:ext>
            </p:extLst>
          </p:nvPr>
        </p:nvGraphicFramePr>
        <p:xfrm>
          <a:off x="4648200" y="1788776"/>
          <a:ext cx="7543800" cy="3280448"/>
        </p:xfrm>
        <a:graphic>
          <a:graphicData uri="http://schemas.openxmlformats.org/presentationml/2006/ole">
            <mc:AlternateContent xmlns:mc="http://schemas.openxmlformats.org/markup-compatibility/2006">
              <mc:Choice xmlns:v="urn:schemas-microsoft-com:vml" Requires="v">
                <p:oleObj spid="_x0000_s8272" name="Prism 6" r:id="rId3" imgW="8772546" imgH="3814752" progId="Prism6.Document">
                  <p:embed/>
                </p:oleObj>
              </mc:Choice>
              <mc:Fallback>
                <p:oleObj name="Prism 6" r:id="rId3" imgW="8772546" imgH="3814752" progId="Prism6.Document">
                  <p:embed/>
                  <p:pic>
                    <p:nvPicPr>
                      <p:cNvPr id="0" name=""/>
                      <p:cNvPicPr/>
                      <p:nvPr/>
                    </p:nvPicPr>
                    <p:blipFill>
                      <a:blip r:embed="rId4"/>
                      <a:stretch>
                        <a:fillRect/>
                      </a:stretch>
                    </p:blipFill>
                    <p:spPr>
                      <a:xfrm>
                        <a:off x="4648200" y="1788776"/>
                        <a:ext cx="7543800" cy="3280448"/>
                      </a:xfrm>
                      <a:prstGeom prst="rect">
                        <a:avLst/>
                      </a:prstGeom>
                    </p:spPr>
                  </p:pic>
                </p:oleObj>
              </mc:Fallback>
            </mc:AlternateContent>
          </a:graphicData>
        </a:graphic>
      </p:graphicFrame>
      <p:sp>
        <p:nvSpPr>
          <p:cNvPr id="3" name="Title 1"/>
          <p:cNvSpPr txBox="1">
            <a:spLocks/>
          </p:cNvSpPr>
          <p:nvPr/>
        </p:nvSpPr>
        <p:spPr>
          <a:xfrm>
            <a:off x="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Individual</a:t>
            </a:r>
          </a:p>
          <a:p>
            <a:r>
              <a:rPr lang="en-US" sz="3600" b="1" dirty="0"/>
              <a:t>Analysis </a:t>
            </a:r>
          </a:p>
          <a:p>
            <a:r>
              <a:rPr lang="en-US" sz="3600" b="1" dirty="0"/>
              <a:t>Graphical</a:t>
            </a:r>
          </a:p>
          <a:p>
            <a:r>
              <a:rPr lang="en-US" sz="3600" b="1" dirty="0"/>
              <a:t>Representations</a:t>
            </a:r>
          </a:p>
        </p:txBody>
      </p:sp>
    </p:spTree>
    <p:extLst>
      <p:ext uri="{BB962C8B-B14F-4D97-AF65-F5344CB8AC3E}">
        <p14:creationId xmlns:p14="http://schemas.microsoft.com/office/powerpoint/2010/main" val="1865596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a:latin typeface="Century Schoolbook" charset="0"/>
                <a:ea typeface="Century Schoolbook" charset="0"/>
                <a:cs typeface="Century Schoolbook" charset="0"/>
              </a:rPr>
              <a:t>Literature</a:t>
            </a:r>
            <a:r>
              <a:rPr lang="en-US" i="1" dirty="0">
                <a:latin typeface="Century Schoolbook" charset="0"/>
                <a:ea typeface="Century Schoolbook" charset="0"/>
                <a:cs typeface="Century Schoolbook" charset="0"/>
              </a:rPr>
              <a:t> Review</a:t>
            </a:r>
          </a:p>
        </p:txBody>
      </p:sp>
      <p:sp>
        <p:nvSpPr>
          <p:cNvPr id="3" name="Content Placeholder 2"/>
          <p:cNvSpPr>
            <a:spLocks noGrp="1"/>
          </p:cNvSpPr>
          <p:nvPr>
            <p:ph idx="1"/>
          </p:nvPr>
        </p:nvSpPr>
        <p:spPr>
          <a:xfrm>
            <a:off x="677334" y="1698618"/>
            <a:ext cx="8596668" cy="3880773"/>
          </a:xfrm>
        </p:spPr>
        <p:txBody>
          <a:bodyPr>
            <a:normAutofit lnSpcReduction="10000"/>
          </a:bodyPr>
          <a:lstStyle/>
          <a:p>
            <a:r>
              <a:rPr lang="en-US" dirty="0">
                <a:latin typeface="Century Schoolbook" charset="0"/>
                <a:ea typeface="Century Schoolbook" charset="0"/>
                <a:cs typeface="Century Schoolbook" charset="0"/>
              </a:rPr>
              <a:t>Mistreatment of children can cause adult depression if there is additional stress later. These depressions</a:t>
            </a:r>
            <a:r>
              <a:rPr lang="mr-IN" dirty="0">
                <a:latin typeface="Century Schoolbook" charset="0"/>
                <a:ea typeface="Century Schoolbook" charset="0"/>
                <a:cs typeface="Century Schoolbook" charset="0"/>
              </a:rPr>
              <a:t>…</a:t>
            </a:r>
            <a:r>
              <a:rPr lang="en-US" dirty="0">
                <a:latin typeface="Century Schoolbook" charset="0"/>
                <a:ea typeface="Century Schoolbook" charset="0"/>
                <a:cs typeface="Century Schoolbook" charset="0"/>
              </a:rPr>
              <a:t> have high inflammatory markers .</a:t>
            </a:r>
          </a:p>
          <a:p>
            <a:r>
              <a:rPr lang="en-US" dirty="0">
                <a:latin typeface="Century Schoolbook" charset="0"/>
                <a:ea typeface="Century Schoolbook" charset="0"/>
                <a:cs typeface="Century Schoolbook" charset="0"/>
              </a:rPr>
              <a:t>These adults have changes in the hypothalamus-pituitary-adrenal function and autonomic stress responses. </a:t>
            </a:r>
          </a:p>
          <a:p>
            <a:r>
              <a:rPr lang="en-US" i="1" dirty="0">
                <a:latin typeface="Century Schoolbook" charset="0"/>
                <a:ea typeface="Century Schoolbook" charset="0"/>
                <a:cs typeface="Century Schoolbook" charset="0"/>
              </a:rPr>
              <a:t>“Trauma victims have corticoid hormone abnormalities.”</a:t>
            </a:r>
          </a:p>
          <a:p>
            <a:r>
              <a:rPr lang="en-US" i="1" dirty="0">
                <a:latin typeface="Century Schoolbook" charset="0"/>
                <a:ea typeface="Century Schoolbook" charset="0"/>
                <a:cs typeface="Century Schoolbook" charset="0"/>
              </a:rPr>
              <a:t>The receptors in the hippocampus have epigenetic tags related to inflammation and increase inflammation activity based on stress.    </a:t>
            </a:r>
          </a:p>
          <a:p>
            <a:r>
              <a:rPr lang="en-US" i="1" dirty="0">
                <a:latin typeface="Century Schoolbook" charset="0"/>
                <a:ea typeface="Century Schoolbook" charset="0"/>
                <a:cs typeface="Century Schoolbook" charset="0"/>
              </a:rPr>
              <a:t>When stress occurs in the present, they had more than twice the interleukin levels in response.</a:t>
            </a:r>
            <a:r>
              <a:rPr lang="en-US" dirty="0">
                <a:latin typeface="Century Schoolbook" charset="0"/>
                <a:ea typeface="Century Schoolbook" charset="0"/>
                <a:cs typeface="Century Schoolbook" charset="0"/>
              </a:rPr>
              <a:t>”  (Jon </a:t>
            </a:r>
            <a:r>
              <a:rPr lang="en-US" dirty="0" err="1">
                <a:latin typeface="Century Schoolbook" charset="0"/>
                <a:ea typeface="Century Schoolbook" charset="0"/>
                <a:cs typeface="Century Schoolbook" charset="0"/>
              </a:rPr>
              <a:t>Lief</a:t>
            </a:r>
            <a:r>
              <a:rPr lang="en-US" dirty="0">
                <a:latin typeface="Century Schoolbook" charset="0"/>
                <a:ea typeface="Century Schoolbook" charset="0"/>
                <a:cs typeface="Century Schoolbook" charset="0"/>
              </a:rPr>
              <a:t>, MD)</a:t>
            </a:r>
          </a:p>
          <a:p>
            <a:r>
              <a:rPr lang="en-US" dirty="0">
                <a:latin typeface="Century Schoolbook" charset="0"/>
                <a:ea typeface="Century Schoolbook" charset="0"/>
                <a:cs typeface="Century Schoolbook" charset="0"/>
              </a:rPr>
              <a:t>Some lymphocytes secrete dopamine and are affected by dopamine. </a:t>
            </a:r>
          </a:p>
          <a:p>
            <a:r>
              <a:rPr lang="en-US" dirty="0">
                <a:latin typeface="Century Schoolbook" charset="0"/>
                <a:ea typeface="Century Schoolbook" charset="0"/>
                <a:cs typeface="Century Schoolbook" charset="0"/>
              </a:rPr>
              <a:t>Cytokines can affect dopamine, serotonin and glutamine (</a:t>
            </a:r>
            <a:r>
              <a:rPr lang="en-US" dirty="0" err="1">
                <a:latin typeface="Century Schoolbook" charset="0"/>
                <a:ea typeface="Century Schoolbook" charset="0"/>
                <a:cs typeface="Century Schoolbook" charset="0"/>
              </a:rPr>
              <a:t>NeuroScience</a:t>
            </a:r>
            <a:r>
              <a:rPr lang="en-US" dirty="0">
                <a:latin typeface="Century Schoolbook" charset="0"/>
                <a:ea typeface="Century Schoolbook" charset="0"/>
                <a:cs typeface="Century Schoolbook" charset="0"/>
              </a:rPr>
              <a:t>, Inc.)</a:t>
            </a:r>
          </a:p>
        </p:txBody>
      </p:sp>
      <p:sp>
        <p:nvSpPr>
          <p:cNvPr id="4" name="TextBox 3"/>
          <p:cNvSpPr txBox="1"/>
          <p:nvPr/>
        </p:nvSpPr>
        <p:spPr>
          <a:xfrm>
            <a:off x="-27709" y="3269673"/>
            <a:ext cx="280846"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48142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538" y="1246189"/>
            <a:ext cx="9091935" cy="4480843"/>
          </a:xfrm>
        </p:spPr>
        <p:txBody>
          <a:bodyPr>
            <a:normAutofit fontScale="77500" lnSpcReduction="20000"/>
          </a:bodyPr>
          <a:lstStyle/>
          <a:p>
            <a:r>
              <a:rPr lang="en-US" sz="2300" dirty="0">
                <a:latin typeface="Century Schoolbook" charset="0"/>
                <a:ea typeface="Century Schoolbook" charset="0"/>
                <a:cs typeface="Century Schoolbook" charset="0"/>
              </a:rPr>
              <a:t>“...neurotransmitter receptors are found on many vital immune cells—T cells, dendritic cells, and macrophages. Many immune cells in the blood signal with many traditional neurotransmitter blurring the categories further.”  Jon </a:t>
            </a:r>
            <a:r>
              <a:rPr lang="en-US" sz="2300" dirty="0" err="1">
                <a:latin typeface="Century Schoolbook" charset="0"/>
                <a:ea typeface="Century Schoolbook" charset="0"/>
                <a:cs typeface="Century Schoolbook" charset="0"/>
              </a:rPr>
              <a:t>Lief</a:t>
            </a:r>
            <a:r>
              <a:rPr lang="en-US" sz="2300" dirty="0">
                <a:latin typeface="Century Schoolbook" charset="0"/>
                <a:ea typeface="Century Schoolbook" charset="0"/>
                <a:cs typeface="Century Schoolbook" charset="0"/>
              </a:rPr>
              <a:t>, MD</a:t>
            </a:r>
          </a:p>
          <a:p>
            <a:endParaRPr lang="en-US" sz="2300" dirty="0">
              <a:latin typeface="Century Schoolbook" charset="0"/>
              <a:ea typeface="Century Schoolbook" charset="0"/>
              <a:cs typeface="Century Schoolbook" charset="0"/>
            </a:endParaRPr>
          </a:p>
          <a:p>
            <a:r>
              <a:rPr lang="en-US" sz="2300" dirty="0">
                <a:latin typeface="Century Schoolbook" charset="0"/>
                <a:ea typeface="Century Schoolbook" charset="0"/>
                <a:cs typeface="Century Schoolbook" charset="0"/>
              </a:rPr>
              <a:t>“</a:t>
            </a:r>
            <a:r>
              <a:rPr lang="en-US" sz="2300" dirty="0" err="1">
                <a:latin typeface="Century Schoolbook" charset="0"/>
                <a:ea typeface="Century Schoolbook" charset="0"/>
                <a:cs typeface="Century Schoolbook" charset="0"/>
              </a:rPr>
              <a:t>Adrenergics</a:t>
            </a:r>
            <a:r>
              <a:rPr lang="en-US" sz="2300" dirty="0">
                <a:latin typeface="Century Schoolbook" charset="0"/>
                <a:ea typeface="Century Schoolbook" charset="0"/>
                <a:cs typeface="Century Schoolbook" charset="0"/>
              </a:rPr>
              <a:t> and glucocorticoids, along with serotonin and other moieties*, affect immune, chemical and structural responses to produce short- and long-term effects that we recognize as sequelae of PTSD.” </a:t>
            </a:r>
            <a:r>
              <a:rPr lang="en-US" sz="2300" dirty="0" err="1">
                <a:latin typeface="Century Schoolbook" charset="0"/>
                <a:ea typeface="Century Schoolbook" charset="0"/>
                <a:cs typeface="Century Schoolbook" charset="0"/>
              </a:rPr>
              <a:t>Sherin</a:t>
            </a:r>
            <a:r>
              <a:rPr lang="en-US" sz="2300" dirty="0">
                <a:latin typeface="Century Schoolbook" charset="0"/>
                <a:ea typeface="Century Schoolbook" charset="0"/>
                <a:cs typeface="Century Schoolbook" charset="0"/>
              </a:rPr>
              <a:t> et l</a:t>
            </a:r>
          </a:p>
          <a:p>
            <a:endParaRPr lang="en-US" sz="2300" dirty="0">
              <a:latin typeface="Century Schoolbook" charset="0"/>
              <a:ea typeface="Century Schoolbook" charset="0"/>
              <a:cs typeface="Century Schoolbook" charset="0"/>
            </a:endParaRPr>
          </a:p>
          <a:p>
            <a:r>
              <a:rPr lang="en-US" sz="2300" dirty="0">
                <a:latin typeface="Century Schoolbook" charset="0"/>
                <a:ea typeface="Century Schoolbook" charset="0"/>
                <a:cs typeface="Century Schoolbook" charset="0"/>
              </a:rPr>
              <a:t>Individuals who currently suffer from PTSD demonstrate upregulated immune responses, </a:t>
            </a:r>
            <a:r>
              <a:rPr lang="en-US" sz="2300" dirty="0" err="1">
                <a:latin typeface="Century Schoolbook" charset="0"/>
                <a:ea typeface="Century Schoolbook" charset="0"/>
                <a:cs typeface="Century Schoolbook" charset="0"/>
              </a:rPr>
              <a:t>Sherin</a:t>
            </a:r>
            <a:r>
              <a:rPr lang="en-US" sz="2300" dirty="0">
                <a:latin typeface="Century Schoolbook" charset="0"/>
                <a:ea typeface="Century Schoolbook" charset="0"/>
                <a:cs typeface="Century Schoolbook" charset="0"/>
              </a:rPr>
              <a:t>, et al</a:t>
            </a:r>
          </a:p>
          <a:p>
            <a:endParaRPr lang="en-US" sz="2300" dirty="0">
              <a:latin typeface="Century Schoolbook" charset="0"/>
              <a:ea typeface="Century Schoolbook" charset="0"/>
              <a:cs typeface="Century Schoolbook" charset="0"/>
            </a:endParaRPr>
          </a:p>
          <a:p>
            <a:r>
              <a:rPr lang="en-US" sz="2300" dirty="0">
                <a:latin typeface="Century Schoolbook" charset="0"/>
                <a:ea typeface="Century Schoolbook" charset="0"/>
                <a:cs typeface="Century Schoolbook" charset="0"/>
              </a:rPr>
              <a:t>*Moiety-A functional group is a </a:t>
            </a:r>
            <a:r>
              <a:rPr lang="en-US" sz="2300" b="1" dirty="0">
                <a:latin typeface="Century Schoolbook" charset="0"/>
                <a:ea typeface="Century Schoolbook" charset="0"/>
                <a:cs typeface="Century Schoolbook" charset="0"/>
              </a:rPr>
              <a:t>moiety</a:t>
            </a:r>
            <a:r>
              <a:rPr lang="en-US" sz="2300" dirty="0">
                <a:latin typeface="Century Schoolbook" charset="0"/>
                <a:ea typeface="Century Schoolbook" charset="0"/>
                <a:cs typeface="Century Schoolbook" charset="0"/>
              </a:rPr>
              <a:t> that participates in similar chemical reactions in most molecules that contain it. In turn the parts of the group are termed </a:t>
            </a:r>
            <a:r>
              <a:rPr lang="en-US" sz="2300" b="1" dirty="0">
                <a:latin typeface="Century Schoolbook" charset="0"/>
                <a:ea typeface="Century Schoolbook" charset="0"/>
                <a:cs typeface="Century Schoolbook" charset="0"/>
              </a:rPr>
              <a:t>moieties</a:t>
            </a:r>
            <a:r>
              <a:rPr lang="en-US" sz="2300" dirty="0">
                <a:latin typeface="Century Schoolbook" charset="0"/>
                <a:ea typeface="Century Schoolbook" charset="0"/>
                <a:cs typeface="Century Schoolbook" charset="0"/>
              </a:rPr>
              <a:t>.</a:t>
            </a:r>
          </a:p>
          <a:p>
            <a:endParaRPr lang="en-US" dirty="0"/>
          </a:p>
        </p:txBody>
      </p:sp>
    </p:spTree>
    <p:extLst>
      <p:ext uri="{BB962C8B-B14F-4D97-AF65-F5344CB8AC3E}">
        <p14:creationId xmlns:p14="http://schemas.microsoft.com/office/powerpoint/2010/main" val="161485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88561" cy="1320800"/>
          </a:xfrm>
        </p:spPr>
        <p:txBody>
          <a:bodyPr>
            <a:normAutofit/>
          </a:bodyPr>
          <a:lstStyle/>
          <a:p>
            <a:r>
              <a:rPr lang="en-US" sz="3200" i="1" dirty="0">
                <a:latin typeface="Century Schoolbook" charset="0"/>
                <a:ea typeface="Century Schoolbook" charset="0"/>
                <a:cs typeface="Century Schoolbook" charset="0"/>
              </a:rPr>
              <a:t>Sympathetic Nervous System Messengers</a:t>
            </a:r>
          </a:p>
        </p:txBody>
      </p:sp>
      <p:sp>
        <p:nvSpPr>
          <p:cNvPr id="3" name="Text Placeholder 2"/>
          <p:cNvSpPr>
            <a:spLocks noGrp="1"/>
          </p:cNvSpPr>
          <p:nvPr>
            <p:ph type="body" idx="1"/>
          </p:nvPr>
        </p:nvSpPr>
        <p:spPr>
          <a:xfrm>
            <a:off x="677333" y="1368158"/>
            <a:ext cx="4185623" cy="576262"/>
          </a:xfrm>
        </p:spPr>
        <p:txBody>
          <a:bodyPr/>
          <a:lstStyle/>
          <a:p>
            <a:pPr algn="ctr"/>
            <a:r>
              <a:rPr lang="en-US" dirty="0">
                <a:latin typeface="Century Schoolbook" charset="0"/>
                <a:ea typeface="Century Schoolbook" charset="0"/>
                <a:cs typeface="Century Schoolbook" charset="0"/>
              </a:rPr>
              <a:t>NEUROTRANSMITTERS</a:t>
            </a:r>
          </a:p>
        </p:txBody>
      </p:sp>
      <p:sp>
        <p:nvSpPr>
          <p:cNvPr id="4" name="Content Placeholder 3"/>
          <p:cNvSpPr>
            <a:spLocks noGrp="1"/>
          </p:cNvSpPr>
          <p:nvPr>
            <p:ph sz="half" idx="2"/>
          </p:nvPr>
        </p:nvSpPr>
        <p:spPr>
          <a:xfrm>
            <a:off x="677332" y="2099543"/>
            <a:ext cx="6702035" cy="4120755"/>
          </a:xfrm>
        </p:spPr>
        <p:txBody>
          <a:bodyPr>
            <a:normAutofit fontScale="62500" lnSpcReduction="20000"/>
          </a:bodyPr>
          <a:lstStyle/>
          <a:p>
            <a:pPr marL="0" indent="0">
              <a:buNone/>
            </a:pPr>
            <a:r>
              <a:rPr lang="en-US" sz="2900" i="1" u="sng" dirty="0">
                <a:latin typeface="Century Schoolbook" charset="0"/>
                <a:ea typeface="Century Schoolbook" charset="0"/>
                <a:cs typeface="Century Schoolbook" charset="0"/>
              </a:rPr>
              <a:t>Inhibitory</a:t>
            </a:r>
          </a:p>
          <a:p>
            <a:r>
              <a:rPr lang="en-US" sz="2900" dirty="0">
                <a:latin typeface="Century Schoolbook" charset="0"/>
                <a:ea typeface="Century Schoolbook" charset="0"/>
                <a:cs typeface="Century Schoolbook" charset="0"/>
              </a:rPr>
              <a:t>Serotonin</a:t>
            </a:r>
          </a:p>
          <a:p>
            <a:r>
              <a:rPr lang="en-US" sz="2900" dirty="0">
                <a:latin typeface="Century Schoolbook" charset="0"/>
                <a:ea typeface="Century Schoolbook" charset="0"/>
                <a:cs typeface="Century Schoolbook" charset="0"/>
              </a:rPr>
              <a:t>GABA</a:t>
            </a:r>
          </a:p>
          <a:p>
            <a:r>
              <a:rPr lang="en-US" sz="2900" dirty="0">
                <a:latin typeface="Century Schoolbook" charset="0"/>
                <a:ea typeface="Century Schoolbook" charset="0"/>
                <a:cs typeface="Century Schoolbook" charset="0"/>
              </a:rPr>
              <a:t>Glycine</a:t>
            </a:r>
          </a:p>
          <a:p>
            <a:pPr marL="0" indent="0">
              <a:buNone/>
            </a:pPr>
            <a:endParaRPr lang="en-US" sz="2900" dirty="0">
              <a:latin typeface="Century Schoolbook" charset="0"/>
              <a:ea typeface="Century Schoolbook" charset="0"/>
              <a:cs typeface="Century Schoolbook" charset="0"/>
            </a:endParaRPr>
          </a:p>
          <a:p>
            <a:pPr marL="0" indent="0">
              <a:buNone/>
            </a:pPr>
            <a:r>
              <a:rPr lang="en-US" sz="2900" i="1" u="sng" dirty="0">
                <a:latin typeface="Century Schoolbook" charset="0"/>
                <a:ea typeface="Century Schoolbook" charset="0"/>
                <a:cs typeface="Century Schoolbook" charset="0"/>
              </a:rPr>
              <a:t>Excitatory</a:t>
            </a:r>
          </a:p>
          <a:p>
            <a:r>
              <a:rPr lang="en-US" sz="2900" dirty="0">
                <a:latin typeface="Century Schoolbook" charset="0"/>
                <a:ea typeface="Century Schoolbook" charset="0"/>
                <a:cs typeface="Century Schoolbook" charset="0"/>
              </a:rPr>
              <a:t>Dopamine  </a:t>
            </a:r>
            <a:r>
              <a:rPr lang="en-US" sz="2900" dirty="0">
                <a:latin typeface="Century Schoolbook" charset="0"/>
                <a:ea typeface="Century Schoolbook" charset="0"/>
                <a:cs typeface="Century Schoolbook" charset="0"/>
                <a:sym typeface="Wingdings"/>
              </a:rPr>
              <a:t>   Norepinephrine (80% released by brain)</a:t>
            </a:r>
            <a:endParaRPr lang="en-US" sz="2900" dirty="0">
              <a:latin typeface="Century Schoolbook" charset="0"/>
              <a:ea typeface="Century Schoolbook" charset="0"/>
              <a:cs typeface="Century Schoolbook" charset="0"/>
            </a:endParaRPr>
          </a:p>
          <a:p>
            <a:r>
              <a:rPr lang="en-US" sz="2900" dirty="0">
                <a:latin typeface="Century Schoolbook" charset="0"/>
                <a:ea typeface="Century Schoolbook" charset="0"/>
                <a:cs typeface="Century Schoolbook" charset="0"/>
              </a:rPr>
              <a:t>Epinephrine</a:t>
            </a:r>
          </a:p>
          <a:p>
            <a:r>
              <a:rPr lang="el-GR" sz="2900" dirty="0">
                <a:latin typeface="Century Schoolbook" charset="0"/>
                <a:ea typeface="Century Schoolbook" charset="0"/>
                <a:cs typeface="Century Schoolbook" charset="0"/>
              </a:rPr>
              <a:t>β</a:t>
            </a:r>
            <a:r>
              <a:rPr lang="en-US" sz="2900" dirty="0">
                <a:latin typeface="Century Schoolbook" charset="0"/>
                <a:ea typeface="Century Schoolbook" charset="0"/>
                <a:cs typeface="Century Schoolbook" charset="0"/>
              </a:rPr>
              <a:t>-PEA   </a:t>
            </a:r>
          </a:p>
          <a:p>
            <a:r>
              <a:rPr lang="en-US" sz="2900" dirty="0">
                <a:latin typeface="Century Schoolbook" charset="0"/>
                <a:ea typeface="Century Schoolbook" charset="0"/>
                <a:cs typeface="Century Schoolbook" charset="0"/>
              </a:rPr>
              <a:t>Glutamate</a:t>
            </a:r>
          </a:p>
          <a:p>
            <a:r>
              <a:rPr lang="en-US" sz="2900" dirty="0">
                <a:latin typeface="Century Schoolbook" charset="0"/>
                <a:ea typeface="Century Schoolbook" charset="0"/>
                <a:cs typeface="Century Schoolbook" charset="0"/>
              </a:rPr>
              <a:t>Histamine</a:t>
            </a:r>
          </a:p>
          <a:p>
            <a:pPr marL="0" indent="0">
              <a:buNone/>
            </a:pPr>
            <a:endParaRPr lang="en-US" dirty="0"/>
          </a:p>
          <a:p>
            <a:pPr marL="0" indent="0">
              <a:buNone/>
            </a:pPr>
            <a:endParaRPr lang="en-US" dirty="0"/>
          </a:p>
          <a:p>
            <a:pPr marL="0" indent="0">
              <a:buNone/>
            </a:pPr>
            <a:endParaRPr lang="en-US" dirty="0"/>
          </a:p>
        </p:txBody>
      </p:sp>
      <p:sp>
        <p:nvSpPr>
          <p:cNvPr id="5" name="Text Placeholder 4"/>
          <p:cNvSpPr>
            <a:spLocks noGrp="1"/>
          </p:cNvSpPr>
          <p:nvPr>
            <p:ph type="body" sz="quarter" idx="3"/>
          </p:nvPr>
        </p:nvSpPr>
        <p:spPr>
          <a:xfrm>
            <a:off x="5680276" y="1368158"/>
            <a:ext cx="4185618" cy="576262"/>
          </a:xfrm>
        </p:spPr>
        <p:txBody>
          <a:bodyPr/>
          <a:lstStyle/>
          <a:p>
            <a:pPr algn="ctr"/>
            <a:r>
              <a:rPr lang="en-US" dirty="0">
                <a:latin typeface="Century Schoolbook" charset="0"/>
                <a:ea typeface="Century Schoolbook" charset="0"/>
                <a:cs typeface="Century Schoolbook" charset="0"/>
              </a:rPr>
              <a:t>HORMONES</a:t>
            </a:r>
          </a:p>
        </p:txBody>
      </p:sp>
      <p:sp>
        <p:nvSpPr>
          <p:cNvPr id="6" name="Content Placeholder 5"/>
          <p:cNvSpPr>
            <a:spLocks noGrp="1"/>
          </p:cNvSpPr>
          <p:nvPr>
            <p:ph sz="quarter" idx="4"/>
          </p:nvPr>
        </p:nvSpPr>
        <p:spPr>
          <a:xfrm>
            <a:off x="6757987" y="2085523"/>
            <a:ext cx="4185617" cy="3304117"/>
          </a:xfrm>
        </p:spPr>
        <p:txBody>
          <a:bodyPr>
            <a:normAutofit/>
          </a:bodyPr>
          <a:lstStyle/>
          <a:p>
            <a:r>
              <a:rPr lang="en-US" dirty="0">
                <a:latin typeface="Century Schoolbook" charset="0"/>
                <a:ea typeface="Century Schoolbook" charset="0"/>
                <a:cs typeface="Century Schoolbook" charset="0"/>
              </a:rPr>
              <a:t>Cortisol</a:t>
            </a:r>
          </a:p>
          <a:p>
            <a:r>
              <a:rPr lang="en-US" dirty="0">
                <a:latin typeface="Century Schoolbook" charset="0"/>
                <a:ea typeface="Century Schoolbook" charset="0"/>
                <a:cs typeface="Century Schoolbook" charset="0"/>
              </a:rPr>
              <a:t>DHEA</a:t>
            </a:r>
          </a:p>
        </p:txBody>
      </p:sp>
    </p:spTree>
    <p:extLst>
      <p:ext uri="{BB962C8B-B14F-4D97-AF65-F5344CB8AC3E}">
        <p14:creationId xmlns:p14="http://schemas.microsoft.com/office/powerpoint/2010/main" val="85740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latin typeface="Century Schoolbook" charset="0"/>
                <a:ea typeface="Century Schoolbook" charset="0"/>
                <a:cs typeface="Century Schoolbook" charset="0"/>
              </a:rPr>
              <a:t>Aggregate Analysis Statistical Methods</a:t>
            </a:r>
          </a:p>
        </p:txBody>
      </p:sp>
      <p:sp>
        <p:nvSpPr>
          <p:cNvPr id="3" name="Content Placeholder 2"/>
          <p:cNvSpPr>
            <a:spLocks noGrp="1"/>
          </p:cNvSpPr>
          <p:nvPr>
            <p:ph idx="1"/>
          </p:nvPr>
        </p:nvSpPr>
        <p:spPr>
          <a:xfrm>
            <a:off x="201439" y="1064126"/>
            <a:ext cx="9072563" cy="4351338"/>
          </a:xfrm>
        </p:spPr>
        <p:txBody>
          <a:bodyPr>
            <a:normAutofit/>
          </a:bodyPr>
          <a:lstStyle/>
          <a:p>
            <a:endParaRPr lang="en-US" dirty="0"/>
          </a:p>
          <a:p>
            <a:pPr lvl="1"/>
            <a:r>
              <a:rPr lang="en-US" sz="1800" dirty="0">
                <a:latin typeface="Century Schoolbook" charset="0"/>
                <a:ea typeface="Century Schoolbook" charset="0"/>
                <a:cs typeface="Century Schoolbook" charset="0"/>
              </a:rPr>
              <a:t>Mean, standard deviation (SD), median (50</a:t>
            </a:r>
            <a:r>
              <a:rPr lang="en-US" sz="1800" baseline="30000" dirty="0">
                <a:latin typeface="Century Schoolbook" charset="0"/>
                <a:ea typeface="Century Schoolbook" charset="0"/>
                <a:cs typeface="Century Schoolbook" charset="0"/>
              </a:rPr>
              <a:t>th</a:t>
            </a:r>
            <a:r>
              <a:rPr lang="en-US" sz="1800" dirty="0">
                <a:latin typeface="Century Schoolbook" charset="0"/>
                <a:ea typeface="Century Schoolbook" charset="0"/>
                <a:cs typeface="Century Schoolbook" charset="0"/>
              </a:rPr>
              <a:t> percentile; parametric), standard error (SE), lower/upper 95</a:t>
            </a:r>
            <a:r>
              <a:rPr lang="en-US" sz="1800" baseline="30000" dirty="0">
                <a:latin typeface="Century Schoolbook" charset="0"/>
                <a:ea typeface="Century Schoolbook" charset="0"/>
                <a:cs typeface="Century Schoolbook" charset="0"/>
              </a:rPr>
              <a:t>th</a:t>
            </a:r>
            <a:r>
              <a:rPr lang="en-US" sz="1800" dirty="0">
                <a:latin typeface="Century Schoolbook" charset="0"/>
                <a:ea typeface="Century Schoolbook" charset="0"/>
                <a:cs typeface="Century Schoolbook" charset="0"/>
              </a:rPr>
              <a:t> parametric percentiles</a:t>
            </a:r>
          </a:p>
          <a:p>
            <a:pPr lvl="1"/>
            <a:r>
              <a:rPr lang="en-US" sz="1800" dirty="0">
                <a:latin typeface="Century Schoolbook" charset="0"/>
                <a:ea typeface="Century Schoolbook" charset="0"/>
                <a:cs typeface="Century Schoolbook" charset="0"/>
              </a:rPr>
              <a:t> Pooled standard deviation (SD</a:t>
            </a:r>
            <a:r>
              <a:rPr lang="en-US" sz="1800" baseline="-25000" dirty="0">
                <a:latin typeface="Century Schoolbook" charset="0"/>
                <a:ea typeface="Century Schoolbook" charset="0"/>
                <a:cs typeface="Century Schoolbook" charset="0"/>
              </a:rPr>
              <a:t>pooled</a:t>
            </a:r>
            <a:r>
              <a:rPr lang="en-US" sz="1800" dirty="0">
                <a:latin typeface="Century Schoolbook" charset="0"/>
                <a:ea typeface="Century Schoolbook" charset="0"/>
                <a:cs typeface="Century Schoolbook" charset="0"/>
              </a:rPr>
              <a:t>), and effect size (Cohen’s </a:t>
            </a:r>
            <a:r>
              <a:rPr lang="el-GR" sz="1800" dirty="0">
                <a:latin typeface="Century Schoolbook" charset="0"/>
                <a:ea typeface="Century Schoolbook" charset="0"/>
                <a:cs typeface="Century Schoolbook" charset="0"/>
              </a:rPr>
              <a:t>δ</a:t>
            </a:r>
            <a:r>
              <a:rPr lang="en-US" sz="1800" dirty="0">
                <a:latin typeface="Century Schoolbook" charset="0"/>
                <a:ea typeface="Century Schoolbook" charset="0"/>
                <a:cs typeface="Century Schoolbook" charset="0"/>
              </a:rPr>
              <a:t>; see following slide) 	were all calculated in excel.</a:t>
            </a:r>
          </a:p>
          <a:p>
            <a:pPr lvl="1"/>
            <a:r>
              <a:rPr lang="en-US" sz="1800" dirty="0">
                <a:latin typeface="Century Schoolbook" charset="0"/>
                <a:ea typeface="Century Schoolbook" charset="0"/>
                <a:cs typeface="Century Schoolbook" charset="0"/>
              </a:rPr>
              <a:t>Statistical significance was calculated and determined by either:</a:t>
            </a:r>
          </a:p>
          <a:p>
            <a:pPr lvl="1"/>
            <a:r>
              <a:rPr lang="en-US" sz="1800" dirty="0">
                <a:latin typeface="Century Schoolbook" charset="0"/>
                <a:ea typeface="Century Schoolbook" charset="0"/>
                <a:cs typeface="Century Schoolbook" charset="0"/>
              </a:rPr>
              <a:t>ANOVA Fisher’s LSD test for cortisol time points; threshold for significance (</a:t>
            </a:r>
            <a:r>
              <a:rPr lang="el-GR" sz="1800" dirty="0">
                <a:latin typeface="Century Schoolbook" charset="0"/>
                <a:ea typeface="Century Schoolbook" charset="0"/>
                <a:cs typeface="Century Schoolbook" charset="0"/>
              </a:rPr>
              <a:t>α</a:t>
            </a:r>
            <a:r>
              <a:rPr lang="en-US" sz="1800" dirty="0">
                <a:latin typeface="Century Schoolbook" charset="0"/>
                <a:ea typeface="Century Schoolbook" charset="0"/>
                <a:cs typeface="Century Schoolbook" charset="0"/>
              </a:rPr>
              <a:t>)set at &lt;0.05</a:t>
            </a:r>
          </a:p>
          <a:p>
            <a:pPr lvl="1"/>
            <a:r>
              <a:rPr lang="en-US" sz="1800" dirty="0">
                <a:latin typeface="Century Schoolbook" charset="0"/>
                <a:ea typeface="Century Schoolbook" charset="0"/>
                <a:cs typeface="Century Schoolbook" charset="0"/>
              </a:rPr>
              <a:t>Student’s Paired T-test for DHEA and all neurotransmitters</a:t>
            </a:r>
          </a:p>
          <a:p>
            <a:pPr lvl="1"/>
            <a:r>
              <a:rPr lang="en-US" sz="1800" dirty="0">
                <a:latin typeface="Century Schoolbook" charset="0"/>
                <a:ea typeface="Century Schoolbook" charset="0"/>
                <a:cs typeface="Century Schoolbook" charset="0"/>
              </a:rPr>
              <a:t>Graphical representations of data were plotted</a:t>
            </a:r>
          </a:p>
        </p:txBody>
      </p:sp>
    </p:spTree>
    <p:extLst>
      <p:ext uri="{BB962C8B-B14F-4D97-AF65-F5344CB8AC3E}">
        <p14:creationId xmlns:p14="http://schemas.microsoft.com/office/powerpoint/2010/main" val="2305659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latin typeface="Century Schoolbook" charset="0"/>
                <a:ea typeface="Century Schoolbook" charset="0"/>
                <a:cs typeface="Century Schoolbook" charset="0"/>
              </a:rPr>
              <a:t>Effect Size</a:t>
            </a:r>
          </a:p>
        </p:txBody>
      </p:sp>
      <p:sp>
        <p:nvSpPr>
          <p:cNvPr id="3" name="Content Placeholder 2"/>
          <p:cNvSpPr>
            <a:spLocks noGrp="1"/>
          </p:cNvSpPr>
          <p:nvPr>
            <p:ph idx="1"/>
          </p:nvPr>
        </p:nvSpPr>
        <p:spPr>
          <a:xfrm>
            <a:off x="677334" y="1533525"/>
            <a:ext cx="10515600" cy="4351338"/>
          </a:xfrm>
        </p:spPr>
        <p:txBody>
          <a:bodyPr>
            <a:noAutofit/>
          </a:bodyPr>
          <a:lstStyle/>
          <a:p>
            <a:r>
              <a:rPr lang="en-US" dirty="0">
                <a:latin typeface="Century Schoolbook" charset="0"/>
                <a:ea typeface="Century Schoolbook" charset="0"/>
                <a:cs typeface="Century Schoolbook" charset="0"/>
              </a:rPr>
              <a:t>Cortisol-reduced</a:t>
            </a:r>
          </a:p>
          <a:p>
            <a:r>
              <a:rPr lang="en-US" dirty="0">
                <a:latin typeface="Century Schoolbook" charset="0"/>
                <a:ea typeface="Century Schoolbook" charset="0"/>
                <a:cs typeface="Century Schoolbook" charset="0"/>
              </a:rPr>
              <a:t>Morning-Medium</a:t>
            </a:r>
          </a:p>
          <a:p>
            <a:r>
              <a:rPr lang="en-US" dirty="0">
                <a:latin typeface="Century Schoolbook" charset="0"/>
                <a:ea typeface="Century Schoolbook" charset="0"/>
                <a:cs typeface="Century Schoolbook" charset="0"/>
              </a:rPr>
              <a:t>Noon-Medium</a:t>
            </a:r>
          </a:p>
          <a:p>
            <a:r>
              <a:rPr lang="en-US" dirty="0">
                <a:latin typeface="Century Schoolbook" charset="0"/>
                <a:ea typeface="Century Schoolbook" charset="0"/>
                <a:cs typeface="Century Schoolbook" charset="0"/>
              </a:rPr>
              <a:t>Midday-Low</a:t>
            </a:r>
          </a:p>
          <a:p>
            <a:r>
              <a:rPr lang="en-US" dirty="0">
                <a:latin typeface="Century Schoolbook" charset="0"/>
                <a:ea typeface="Century Schoolbook" charset="0"/>
                <a:cs typeface="Century Schoolbook" charset="0"/>
              </a:rPr>
              <a:t>Evening-Medium</a:t>
            </a:r>
          </a:p>
          <a:p>
            <a:endParaRPr lang="en-US" dirty="0">
              <a:latin typeface="Century Schoolbook" charset="0"/>
              <a:ea typeface="Century Schoolbook" charset="0"/>
              <a:cs typeface="Century Schoolbook" charset="0"/>
            </a:endParaRPr>
          </a:p>
          <a:p>
            <a:r>
              <a:rPr lang="en-US" dirty="0">
                <a:latin typeface="Century Schoolbook" charset="0"/>
                <a:ea typeface="Century Schoolbook" charset="0"/>
                <a:cs typeface="Century Schoolbook" charset="0"/>
              </a:rPr>
              <a:t>Dopamine, serotonin, glutamate, histamine-reduced-, Small</a:t>
            </a:r>
          </a:p>
          <a:p>
            <a:endParaRPr lang="en-US" dirty="0">
              <a:latin typeface="Century Schoolbook" charset="0"/>
              <a:ea typeface="Century Schoolbook" charset="0"/>
              <a:cs typeface="Century Schoolbook" charset="0"/>
            </a:endParaRPr>
          </a:p>
          <a:p>
            <a:r>
              <a:rPr lang="en-US" dirty="0">
                <a:latin typeface="Century Schoolbook" charset="0"/>
                <a:ea typeface="Century Schoolbook" charset="0"/>
                <a:cs typeface="Century Schoolbook" charset="0"/>
              </a:rPr>
              <a:t>GABA, glycine, PEA, epinephrine, norepinephrine, histamine-extremely low</a:t>
            </a:r>
          </a:p>
          <a:p>
            <a:endParaRPr lang="en-US" sz="1600" dirty="0"/>
          </a:p>
        </p:txBody>
      </p:sp>
    </p:spTree>
    <p:extLst>
      <p:ext uri="{BB962C8B-B14F-4D97-AF65-F5344CB8AC3E}">
        <p14:creationId xmlns:p14="http://schemas.microsoft.com/office/powerpoint/2010/main" val="8667240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17403</TotalTime>
  <Words>4127</Words>
  <Application>Microsoft Macintosh PowerPoint</Application>
  <PresentationFormat>Widescreen</PresentationFormat>
  <Paragraphs>1623</Paragraphs>
  <Slides>41</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2" baseType="lpstr">
      <vt:lpstr>Arial</vt:lpstr>
      <vt:lpstr>Baskerville Old Face</vt:lpstr>
      <vt:lpstr>Calibri</vt:lpstr>
      <vt:lpstr>Cambria Math</vt:lpstr>
      <vt:lpstr>Century Schoolbook</vt:lpstr>
      <vt:lpstr>Times New Roman</vt:lpstr>
      <vt:lpstr>Trebuchet MS</vt:lpstr>
      <vt:lpstr>Wingdings</vt:lpstr>
      <vt:lpstr>Wingdings 3</vt:lpstr>
      <vt:lpstr>Facet</vt:lpstr>
      <vt:lpstr>Prism 6</vt:lpstr>
      <vt:lpstr>PowerPoint Presentation</vt:lpstr>
      <vt:lpstr>PURPOSE</vt:lpstr>
      <vt:lpstr>Study Design</vt:lpstr>
      <vt:lpstr>Neuronal Communication is Chemical and Electrical</vt:lpstr>
      <vt:lpstr>Literature Review</vt:lpstr>
      <vt:lpstr>PowerPoint Presentation</vt:lpstr>
      <vt:lpstr>Sympathetic Nervous System Messengers</vt:lpstr>
      <vt:lpstr>Aggregate Analysis Statistical Methods</vt:lpstr>
      <vt:lpstr>Effect Size</vt:lpstr>
      <vt:lpstr>Aggregate Analysis Statistical Methods</vt:lpstr>
      <vt:lpstr> Aggregate Analysis Conclusion</vt:lpstr>
      <vt:lpstr> Cortisol</vt:lpstr>
      <vt:lpstr>PowerPoint Presentation</vt:lpstr>
      <vt:lpstr>Dopamine and Inflammation</vt:lpstr>
      <vt:lpstr>Serotonin and Inflammation</vt:lpstr>
      <vt:lpstr>PowerPoint Presentation</vt:lpstr>
      <vt:lpstr>Limitations</vt:lpstr>
      <vt:lpstr>Implications</vt:lpstr>
      <vt:lpstr>Implications (Cont.)</vt:lpstr>
      <vt:lpstr>Glutamate and Inflammation</vt:lpstr>
      <vt:lpstr>Aggregate Analysis Observations</vt:lpstr>
      <vt:lpstr>Aggregate Analysis Conclusion</vt:lpstr>
      <vt:lpstr>Limitations</vt:lpstr>
      <vt:lpstr>Implications</vt:lpstr>
      <vt:lpstr> Aggregate Analysis Statistical Data</vt:lpstr>
      <vt:lpstr>PowerPoint Presentation</vt:lpstr>
      <vt:lpstr>PowerPoint Presentation</vt:lpstr>
      <vt:lpstr>PowerPoint Presentation</vt:lpstr>
      <vt:lpstr>PowerPoint Presentation</vt:lpstr>
      <vt:lpstr>PowerPoint Presentation</vt:lpstr>
      <vt:lpstr>Individual Analysis</vt:lpstr>
      <vt:lpstr>Individual Analysis Notes</vt:lpstr>
      <vt:lpstr>Individual Analysis Statistical Methods</vt:lpstr>
      <vt:lpstr>Individual Analysis Statistical Data</vt:lpstr>
      <vt:lpstr>Individual Analysis Statistical Data</vt:lpstr>
      <vt:lpstr>Individual Analysis Statistical Data</vt:lpstr>
      <vt:lpstr>Individual Analysis Statistical Data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Peacock, Brandon</dc:creator>
  <cp:lastModifiedBy>Lydie Lavigne</cp:lastModifiedBy>
  <cp:revision>87</cp:revision>
  <cp:lastPrinted>2018-04-23T00:17:59Z</cp:lastPrinted>
  <dcterms:created xsi:type="dcterms:W3CDTF">2017-09-12T14:37:02Z</dcterms:created>
  <dcterms:modified xsi:type="dcterms:W3CDTF">2018-05-16T02:42:50Z</dcterms:modified>
</cp:coreProperties>
</file>